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Merriweather Bold" panose="020B0604020202020204" charset="0"/>
      <p:bold r:id="rId17"/>
    </p:embeddedFont>
    <p:embeddedFont>
      <p:font typeface="Open Sans" panose="020B060603050402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03F60-208D-E609-F932-96C561E5D927}" v="1" dt="2025-12-01T21:06:46.789"/>
    <p1510:client id="{A4D9E973-89EE-49A5-95F2-34AD86463D8A}" v="18" dt="2025-12-01T21:11:25.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8" d="100"/>
          <a:sy n="58" d="100"/>
        </p:scale>
        <p:origin x="1176" y="3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15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8.xml"/><Relationship Id="rId16" Type="http://schemas.openxmlformats.org/officeDocument/2006/relationships/image" Target="../media/image22.svg"/><Relationship Id="rId1" Type="http://schemas.openxmlformats.org/officeDocument/2006/relationships/slideLayout" Target="../slideLayouts/slideLayout9.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703855"/>
            <a:ext cx="7762280"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Online Bus Booking System</a:t>
            </a:r>
            <a:endParaRPr lang="en-US" sz="4450" dirty="0"/>
          </a:p>
        </p:txBody>
      </p:sp>
      <p:sp>
        <p:nvSpPr>
          <p:cNvPr id="3" name="Text 1"/>
          <p:cNvSpPr/>
          <p:nvPr/>
        </p:nvSpPr>
        <p:spPr>
          <a:xfrm>
            <a:off x="793790" y="327838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Presented By: Abhinav Bhardwaj</a:t>
            </a:r>
            <a:endParaRPr lang="en-US" sz="1750" dirty="0"/>
          </a:p>
        </p:txBody>
      </p:sp>
      <p:sp>
        <p:nvSpPr>
          <p:cNvPr id="4" name="Text 2"/>
          <p:cNvSpPr/>
          <p:nvPr/>
        </p:nvSpPr>
        <p:spPr>
          <a:xfrm>
            <a:off x="793790" y="389643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Reg. No.: 12200479</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Course: B.Tech (CS &amp; AI)</a:t>
            </a:r>
            <a:endParaRPr lang="en-US" sz="1750" dirty="0"/>
          </a:p>
        </p:txBody>
      </p:sp>
      <p:sp>
        <p:nvSpPr>
          <p:cNvPr id="6" name="Text 4"/>
          <p:cNvSpPr/>
          <p:nvPr/>
        </p:nvSpPr>
        <p:spPr>
          <a:xfrm>
            <a:off x="793790" y="513254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University: DAV University</a:t>
            </a:r>
            <a:endParaRPr lang="en-US" sz="1750" dirty="0"/>
          </a:p>
        </p:txBody>
      </p:sp>
      <p:sp>
        <p:nvSpPr>
          <p:cNvPr id="7" name="Text 5"/>
          <p:cNvSpPr/>
          <p:nvPr/>
        </p:nvSpPr>
        <p:spPr>
          <a:xfrm>
            <a:off x="793790" y="575060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Year: 2025</a:t>
            </a:r>
            <a:endParaRPr lang="en-US" sz="1750" dirty="0"/>
          </a:p>
        </p:txBody>
      </p:sp>
      <p:sp>
        <p:nvSpPr>
          <p:cNvPr id="8" name="Rectangle 7">
            <a:extLst>
              <a:ext uri="{FF2B5EF4-FFF2-40B4-BE49-F238E27FC236}">
                <a16:creationId xmlns:a16="http://schemas.microsoft.com/office/drawing/2014/main" id="{C65129D9-360E-A3E7-922D-1092E2012DE6}"/>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Rectangle 2">
            <a:extLst>
              <a:ext uri="{FF2B5EF4-FFF2-40B4-BE49-F238E27FC236}">
                <a16:creationId xmlns:a16="http://schemas.microsoft.com/office/drawing/2014/main" id="{2568C501-9B8C-7E4E-C4E0-6311C350451E}"/>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10</a:t>
            </a:r>
          </a:p>
        </p:txBody>
      </p:sp>
      <p:sp>
        <p:nvSpPr>
          <p:cNvPr id="5" name="TextBox 4">
            <a:extLst>
              <a:ext uri="{FF2B5EF4-FFF2-40B4-BE49-F238E27FC236}">
                <a16:creationId xmlns:a16="http://schemas.microsoft.com/office/drawing/2014/main" id="{F2561E17-400B-BBA8-0545-21161AA37857}"/>
              </a:ext>
            </a:extLst>
          </p:cNvPr>
          <p:cNvSpPr txBox="1"/>
          <p:nvPr/>
        </p:nvSpPr>
        <p:spPr>
          <a:xfrm>
            <a:off x="2949222" y="233022"/>
            <a:ext cx="7320844" cy="461665"/>
          </a:xfrm>
          <a:prstGeom prst="rect">
            <a:avLst/>
          </a:prstGeom>
          <a:noFill/>
        </p:spPr>
        <p:txBody>
          <a:bodyPr wrap="square">
            <a:spAutoFit/>
          </a:bodyPr>
          <a:lstStyle/>
          <a:p>
            <a:pPr algn="ctr"/>
            <a:r>
              <a:rPr lang="en-US" sz="2400" b="1">
                <a:solidFill>
                  <a:srgbClr val="403C4E"/>
                </a:solidFill>
                <a:latin typeface="Times New Roman" panose="02020603050405020304" pitchFamily="18" charset="0"/>
                <a:ea typeface="Open Sans" pitchFamily="34" charset="-122"/>
                <a:cs typeface="Times New Roman" panose="02020603050405020304" pitchFamily="18" charset="0"/>
              </a:rPr>
              <a:t>ScreenShots Of Admin Pannel</a:t>
            </a:r>
            <a:endParaRPr lang="en-IN" sz="2400" b="1"/>
          </a:p>
        </p:txBody>
      </p:sp>
      <p:pic>
        <p:nvPicPr>
          <p:cNvPr id="7" name="Picture 6">
            <a:extLst>
              <a:ext uri="{FF2B5EF4-FFF2-40B4-BE49-F238E27FC236}">
                <a16:creationId xmlns:a16="http://schemas.microsoft.com/office/drawing/2014/main" id="{3AAE6ED1-D820-1554-A396-2046D97E1C64}"/>
              </a:ext>
            </a:extLst>
          </p:cNvPr>
          <p:cNvPicPr>
            <a:picLocks noChangeAspect="1"/>
          </p:cNvPicPr>
          <p:nvPr/>
        </p:nvPicPr>
        <p:blipFill>
          <a:blip r:embed="rId3"/>
          <a:stretch>
            <a:fillRect/>
          </a:stretch>
        </p:blipFill>
        <p:spPr>
          <a:xfrm>
            <a:off x="609600" y="780761"/>
            <a:ext cx="13227010" cy="66680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899166"/>
            <a:ext cx="11901726"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Powering the Platform: Technologies Used</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3061573"/>
            <a:ext cx="680442" cy="680442"/>
          </a:xfrm>
          <a:prstGeom prst="rect">
            <a:avLst/>
          </a:prstGeom>
        </p:spPr>
      </p:pic>
      <p:sp>
        <p:nvSpPr>
          <p:cNvPr id="4" name="Text 1"/>
          <p:cNvSpPr/>
          <p:nvPr/>
        </p:nvSpPr>
        <p:spPr>
          <a:xfrm>
            <a:off x="1757720"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React + Vite</a:t>
            </a:r>
            <a:endParaRPr lang="en-US" sz="2200" dirty="0"/>
          </a:p>
        </p:txBody>
      </p:sp>
      <p:sp>
        <p:nvSpPr>
          <p:cNvPr id="5" name="Text 2"/>
          <p:cNvSpPr/>
          <p:nvPr/>
        </p:nvSpPr>
        <p:spPr>
          <a:xfrm>
            <a:off x="1757720" y="3743325"/>
            <a:ext cx="5415677"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Modern JavaScript library for building responsive user interfaces.</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6884" y="3061573"/>
            <a:ext cx="680442" cy="680442"/>
          </a:xfrm>
          <a:prstGeom prst="rect">
            <a:avLst/>
          </a:prstGeom>
        </p:spPr>
      </p:pic>
      <p:sp>
        <p:nvSpPr>
          <p:cNvPr id="7" name="Text 3"/>
          <p:cNvSpPr/>
          <p:nvPr/>
        </p:nvSpPr>
        <p:spPr>
          <a:xfrm>
            <a:off x="8420814"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Tailwind CSS</a:t>
            </a:r>
            <a:endParaRPr lang="en-US" sz="2200" dirty="0"/>
          </a:p>
        </p:txBody>
      </p:sp>
      <p:sp>
        <p:nvSpPr>
          <p:cNvPr id="8" name="Text 4"/>
          <p:cNvSpPr/>
          <p:nvPr/>
        </p:nvSpPr>
        <p:spPr>
          <a:xfrm>
            <a:off x="8420814" y="3743325"/>
            <a:ext cx="5415796"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Utility-first CSS framework for rapid and custom UI development.</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922758"/>
            <a:ext cx="680442" cy="680442"/>
          </a:xfrm>
          <a:prstGeom prst="rect">
            <a:avLst/>
          </a:prstGeom>
        </p:spPr>
      </p:pic>
      <p:sp>
        <p:nvSpPr>
          <p:cNvPr id="10" name="Text 5"/>
          <p:cNvSpPr/>
          <p:nvPr/>
        </p:nvSpPr>
        <p:spPr>
          <a:xfrm>
            <a:off x="1757720" y="51140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Firebase</a:t>
            </a:r>
            <a:endParaRPr lang="en-US" sz="2200" dirty="0"/>
          </a:p>
        </p:txBody>
      </p:sp>
      <p:sp>
        <p:nvSpPr>
          <p:cNvPr id="11" name="Text 6"/>
          <p:cNvSpPr/>
          <p:nvPr/>
        </p:nvSpPr>
        <p:spPr>
          <a:xfrm>
            <a:off x="1757720" y="5604510"/>
            <a:ext cx="5415677"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For secure authentication and real-time database management.</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6884" y="4922758"/>
            <a:ext cx="680442" cy="680442"/>
          </a:xfrm>
          <a:prstGeom prst="rect">
            <a:avLst/>
          </a:prstGeom>
        </p:spPr>
      </p:pic>
      <p:sp>
        <p:nvSpPr>
          <p:cNvPr id="13" name="Text 7"/>
          <p:cNvSpPr/>
          <p:nvPr/>
        </p:nvSpPr>
        <p:spPr>
          <a:xfrm>
            <a:off x="8420814" y="51140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Cloudinary</a:t>
            </a:r>
            <a:endParaRPr lang="en-US" sz="2200" dirty="0"/>
          </a:p>
        </p:txBody>
      </p:sp>
      <p:sp>
        <p:nvSpPr>
          <p:cNvPr id="14" name="Text 8"/>
          <p:cNvSpPr/>
          <p:nvPr/>
        </p:nvSpPr>
        <p:spPr>
          <a:xfrm>
            <a:off x="8420814" y="5604510"/>
            <a:ext cx="5415796"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Cloud-based image and video management for efficient asset hosting.</a:t>
            </a:r>
            <a:endParaRPr lang="en-US" sz="1750" dirty="0"/>
          </a:p>
        </p:txBody>
      </p:sp>
      <p:sp>
        <p:nvSpPr>
          <p:cNvPr id="15" name="Rectangle 14">
            <a:extLst>
              <a:ext uri="{FF2B5EF4-FFF2-40B4-BE49-F238E27FC236}">
                <a16:creationId xmlns:a16="http://schemas.microsoft.com/office/drawing/2014/main" id="{093B1BF8-BFEE-1547-8423-43EAE191A880}"/>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22208" y="529709"/>
            <a:ext cx="7539395" cy="466249"/>
          </a:xfrm>
          <a:prstGeom prst="rect">
            <a:avLst/>
          </a:prstGeom>
          <a:noFill/>
          <a:ln/>
        </p:spPr>
        <p:txBody>
          <a:bodyPr wrap="none" lIns="0" tIns="0" rIns="0" bIns="0" rtlCol="0" anchor="t"/>
          <a:lstStyle/>
          <a:p>
            <a:pPr marL="0" indent="0" algn="l">
              <a:lnSpc>
                <a:spcPts val="3650"/>
              </a:lnSpc>
              <a:buNone/>
            </a:pPr>
            <a:r>
              <a:rPr lang="en-US" sz="2900" b="1" dirty="0">
                <a:solidFill>
                  <a:srgbClr val="403C4E"/>
                </a:solidFill>
                <a:latin typeface="Merriweather Bold" pitchFamily="34" charset="0"/>
                <a:ea typeface="Merriweather Bold" pitchFamily="34" charset="-122"/>
                <a:cs typeface="Merriweather Bold" pitchFamily="34" charset="-120"/>
              </a:rPr>
              <a:t>Future Innovations: Expanding Horizons</a:t>
            </a:r>
            <a:endParaRPr lang="en-US" sz="2900" dirty="0"/>
          </a:p>
        </p:txBody>
      </p:sp>
      <p:sp>
        <p:nvSpPr>
          <p:cNvPr id="3" name="Text 1"/>
          <p:cNvSpPr/>
          <p:nvPr/>
        </p:nvSpPr>
        <p:spPr>
          <a:xfrm>
            <a:off x="522208" y="1294328"/>
            <a:ext cx="13585984" cy="238601"/>
          </a:xfrm>
          <a:prstGeom prst="rect">
            <a:avLst/>
          </a:prstGeom>
          <a:noFill/>
          <a:ln/>
        </p:spPr>
        <p:txBody>
          <a:bodyPr wrap="none" lIns="0" tIns="0" rIns="0" bIns="0" rtlCol="0" anchor="t"/>
          <a:lstStyle/>
          <a:p>
            <a:pPr marL="0" indent="0" algn="l">
              <a:lnSpc>
                <a:spcPts val="1850"/>
              </a:lnSpc>
              <a:buNone/>
            </a:pPr>
            <a:r>
              <a:rPr lang="en-US" sz="1150" dirty="0">
                <a:solidFill>
                  <a:srgbClr val="403C4E"/>
                </a:solidFill>
                <a:latin typeface="Open Sans" pitchFamily="34" charset="0"/>
                <a:ea typeface="Open Sans" pitchFamily="34" charset="-122"/>
                <a:cs typeface="Open Sans" pitchFamily="34" charset="-120"/>
              </a:rPr>
              <a:t>The Online Bus Booking System is built with scalability in mind, offering numerous avenues for future enhancements to further enrich the user experience and operational efficiency.</a:t>
            </a:r>
            <a:endParaRPr lang="en-US" sz="1150" dirty="0"/>
          </a:p>
        </p:txBody>
      </p:sp>
      <p:sp>
        <p:nvSpPr>
          <p:cNvPr id="4" name="Shape 2"/>
          <p:cNvSpPr/>
          <p:nvPr/>
        </p:nvSpPr>
        <p:spPr>
          <a:xfrm>
            <a:off x="7307580" y="1700808"/>
            <a:ext cx="15240" cy="5999083"/>
          </a:xfrm>
          <a:prstGeom prst="roundRect">
            <a:avLst>
              <a:gd name="adj" fmla="val 411269"/>
            </a:avLst>
          </a:prstGeom>
          <a:solidFill>
            <a:srgbClr val="E5BEB2"/>
          </a:solidFill>
          <a:ln/>
        </p:spPr>
      </p:sp>
      <p:sp>
        <p:nvSpPr>
          <p:cNvPr id="5" name="Shape 3"/>
          <p:cNvSpPr/>
          <p:nvPr/>
        </p:nvSpPr>
        <p:spPr>
          <a:xfrm>
            <a:off x="7032069" y="1861066"/>
            <a:ext cx="298371" cy="15240"/>
          </a:xfrm>
          <a:prstGeom prst="roundRect">
            <a:avLst>
              <a:gd name="adj" fmla="val 411269"/>
            </a:avLst>
          </a:prstGeom>
          <a:solidFill>
            <a:srgbClr val="E5BEB2"/>
          </a:solidFill>
          <a:ln/>
        </p:spPr>
      </p:sp>
      <p:sp>
        <p:nvSpPr>
          <p:cNvPr id="6" name="Shape 4"/>
          <p:cNvSpPr/>
          <p:nvPr/>
        </p:nvSpPr>
        <p:spPr>
          <a:xfrm>
            <a:off x="7259241" y="1812727"/>
            <a:ext cx="111919" cy="111919"/>
          </a:xfrm>
          <a:prstGeom prst="roundRect">
            <a:avLst>
              <a:gd name="adj" fmla="val 408510"/>
            </a:avLst>
          </a:prstGeom>
          <a:solidFill>
            <a:srgbClr val="FFAD94"/>
          </a:solidFill>
          <a:ln/>
        </p:spPr>
      </p:sp>
      <p:sp>
        <p:nvSpPr>
          <p:cNvPr id="7" name="Text 5"/>
          <p:cNvSpPr/>
          <p:nvPr/>
        </p:nvSpPr>
        <p:spPr>
          <a:xfrm>
            <a:off x="4852987" y="1752005"/>
            <a:ext cx="1865352" cy="233124"/>
          </a:xfrm>
          <a:prstGeom prst="rect">
            <a:avLst/>
          </a:prstGeom>
          <a:noFill/>
          <a:ln/>
        </p:spPr>
        <p:txBody>
          <a:bodyPr wrap="none" lIns="0" tIns="0" rIns="0" bIns="0" rtlCol="0" anchor="t"/>
          <a:lstStyle/>
          <a:p>
            <a:pPr marL="0" indent="0" algn="r">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AI Bus Suggestions</a:t>
            </a:r>
            <a:endParaRPr lang="en-US" sz="1450" dirty="0"/>
          </a:p>
        </p:txBody>
      </p:sp>
      <p:sp>
        <p:nvSpPr>
          <p:cNvPr id="8" name="Text 6"/>
          <p:cNvSpPr/>
          <p:nvPr/>
        </p:nvSpPr>
        <p:spPr>
          <a:xfrm>
            <a:off x="522208" y="2074664"/>
            <a:ext cx="6196132" cy="238601"/>
          </a:xfrm>
          <a:prstGeom prst="rect">
            <a:avLst/>
          </a:prstGeom>
          <a:noFill/>
          <a:ln/>
        </p:spPr>
        <p:txBody>
          <a:bodyPr wrap="none" lIns="0" tIns="0" rIns="0" bIns="0" rtlCol="0" anchor="t"/>
          <a:lstStyle/>
          <a:p>
            <a:pPr marL="0" indent="0" algn="r">
              <a:lnSpc>
                <a:spcPts val="1850"/>
              </a:lnSpc>
              <a:buNone/>
            </a:pPr>
            <a:r>
              <a:rPr lang="en-US" sz="1150" dirty="0">
                <a:solidFill>
                  <a:srgbClr val="403C4E"/>
                </a:solidFill>
                <a:latin typeface="Open Sans" pitchFamily="34" charset="0"/>
                <a:ea typeface="Open Sans" pitchFamily="34" charset="-122"/>
                <a:cs typeface="Open Sans" pitchFamily="34" charset="-120"/>
              </a:rPr>
              <a:t>Personalized recommendations based on travel history.</a:t>
            </a:r>
            <a:endParaRPr lang="en-US" sz="1150" dirty="0"/>
          </a:p>
        </p:txBody>
      </p:sp>
      <p:sp>
        <p:nvSpPr>
          <p:cNvPr id="9" name="Shape 7"/>
          <p:cNvSpPr/>
          <p:nvPr/>
        </p:nvSpPr>
        <p:spPr>
          <a:xfrm>
            <a:off x="7299960" y="2756297"/>
            <a:ext cx="298371" cy="15240"/>
          </a:xfrm>
          <a:prstGeom prst="roundRect">
            <a:avLst>
              <a:gd name="adj" fmla="val 411269"/>
            </a:avLst>
          </a:prstGeom>
          <a:solidFill>
            <a:srgbClr val="E5BEB2"/>
          </a:solidFill>
          <a:ln/>
        </p:spPr>
      </p:sp>
      <p:sp>
        <p:nvSpPr>
          <p:cNvPr id="10" name="Shape 8"/>
          <p:cNvSpPr/>
          <p:nvPr/>
        </p:nvSpPr>
        <p:spPr>
          <a:xfrm>
            <a:off x="7259241" y="2707958"/>
            <a:ext cx="111919" cy="111919"/>
          </a:xfrm>
          <a:prstGeom prst="roundRect">
            <a:avLst>
              <a:gd name="adj" fmla="val 408510"/>
            </a:avLst>
          </a:prstGeom>
          <a:solidFill>
            <a:srgbClr val="FFAD94"/>
          </a:solidFill>
          <a:ln/>
        </p:spPr>
      </p:sp>
      <p:sp>
        <p:nvSpPr>
          <p:cNvPr id="11" name="Text 9"/>
          <p:cNvSpPr/>
          <p:nvPr/>
        </p:nvSpPr>
        <p:spPr>
          <a:xfrm>
            <a:off x="7912060" y="2647236"/>
            <a:ext cx="1865352" cy="233124"/>
          </a:xfrm>
          <a:prstGeom prst="rect">
            <a:avLst/>
          </a:prstGeom>
          <a:noFill/>
          <a:ln/>
        </p:spPr>
        <p:txBody>
          <a:bodyPr wrap="none" lIns="0" tIns="0" rIns="0" bIns="0" rtlCol="0" anchor="t"/>
          <a:lstStyle/>
          <a:p>
            <a:pPr marL="0" indent="0" algn="l">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Mobile Application</a:t>
            </a:r>
            <a:endParaRPr lang="en-US" sz="1450" dirty="0"/>
          </a:p>
        </p:txBody>
      </p:sp>
      <p:sp>
        <p:nvSpPr>
          <p:cNvPr id="12" name="Text 10"/>
          <p:cNvSpPr/>
          <p:nvPr/>
        </p:nvSpPr>
        <p:spPr>
          <a:xfrm>
            <a:off x="7912060" y="2969895"/>
            <a:ext cx="6196132" cy="238601"/>
          </a:xfrm>
          <a:prstGeom prst="rect">
            <a:avLst/>
          </a:prstGeom>
          <a:noFill/>
          <a:ln/>
        </p:spPr>
        <p:txBody>
          <a:bodyPr wrap="none" lIns="0" tIns="0" rIns="0" bIns="0" rtlCol="0" anchor="t"/>
          <a:lstStyle/>
          <a:p>
            <a:pPr marL="0" indent="0" algn="l">
              <a:lnSpc>
                <a:spcPts val="1850"/>
              </a:lnSpc>
              <a:buNone/>
            </a:pPr>
            <a:r>
              <a:rPr lang="en-US" sz="1150" dirty="0">
                <a:solidFill>
                  <a:srgbClr val="403C4E"/>
                </a:solidFill>
                <a:latin typeface="Open Sans" pitchFamily="34" charset="0"/>
                <a:ea typeface="Open Sans" pitchFamily="34" charset="-122"/>
                <a:cs typeface="Open Sans" pitchFamily="34" charset="-120"/>
              </a:rPr>
              <a:t>Dedicated native apps for Android and iOS users.</a:t>
            </a:r>
            <a:endParaRPr lang="en-US" sz="1150" dirty="0"/>
          </a:p>
        </p:txBody>
      </p:sp>
      <p:sp>
        <p:nvSpPr>
          <p:cNvPr id="13" name="Shape 11"/>
          <p:cNvSpPr/>
          <p:nvPr/>
        </p:nvSpPr>
        <p:spPr>
          <a:xfrm>
            <a:off x="7032069" y="3527941"/>
            <a:ext cx="298371" cy="15240"/>
          </a:xfrm>
          <a:prstGeom prst="roundRect">
            <a:avLst>
              <a:gd name="adj" fmla="val 411269"/>
            </a:avLst>
          </a:prstGeom>
          <a:solidFill>
            <a:srgbClr val="E5BEB2"/>
          </a:solidFill>
          <a:ln/>
        </p:spPr>
      </p:sp>
      <p:sp>
        <p:nvSpPr>
          <p:cNvPr id="14" name="Shape 12"/>
          <p:cNvSpPr/>
          <p:nvPr/>
        </p:nvSpPr>
        <p:spPr>
          <a:xfrm>
            <a:off x="7259241" y="3479602"/>
            <a:ext cx="111919" cy="111919"/>
          </a:xfrm>
          <a:prstGeom prst="roundRect">
            <a:avLst>
              <a:gd name="adj" fmla="val 408510"/>
            </a:avLst>
          </a:prstGeom>
          <a:solidFill>
            <a:srgbClr val="FFAD94"/>
          </a:solidFill>
          <a:ln/>
        </p:spPr>
      </p:sp>
      <p:sp>
        <p:nvSpPr>
          <p:cNvPr id="15" name="Text 13"/>
          <p:cNvSpPr/>
          <p:nvPr/>
        </p:nvSpPr>
        <p:spPr>
          <a:xfrm>
            <a:off x="4510683" y="3418880"/>
            <a:ext cx="2207657" cy="233124"/>
          </a:xfrm>
          <a:prstGeom prst="rect">
            <a:avLst/>
          </a:prstGeom>
          <a:noFill/>
          <a:ln/>
        </p:spPr>
        <p:txBody>
          <a:bodyPr wrap="none" lIns="0" tIns="0" rIns="0" bIns="0" rtlCol="0" anchor="t"/>
          <a:lstStyle/>
          <a:p>
            <a:pPr marL="0" indent="0" algn="r">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Real-time GPS Tracking</a:t>
            </a:r>
            <a:endParaRPr lang="en-US" sz="1450" dirty="0"/>
          </a:p>
        </p:txBody>
      </p:sp>
      <p:sp>
        <p:nvSpPr>
          <p:cNvPr id="16" name="Text 14"/>
          <p:cNvSpPr/>
          <p:nvPr/>
        </p:nvSpPr>
        <p:spPr>
          <a:xfrm>
            <a:off x="522208" y="3741539"/>
            <a:ext cx="6196132" cy="238601"/>
          </a:xfrm>
          <a:prstGeom prst="rect">
            <a:avLst/>
          </a:prstGeom>
          <a:noFill/>
          <a:ln/>
        </p:spPr>
        <p:txBody>
          <a:bodyPr wrap="none" lIns="0" tIns="0" rIns="0" bIns="0" rtlCol="0" anchor="t"/>
          <a:lstStyle/>
          <a:p>
            <a:pPr marL="0" indent="0" algn="r">
              <a:lnSpc>
                <a:spcPts val="1850"/>
              </a:lnSpc>
              <a:buNone/>
            </a:pPr>
            <a:r>
              <a:rPr lang="en-US" sz="1150" dirty="0">
                <a:solidFill>
                  <a:srgbClr val="403C4E"/>
                </a:solidFill>
                <a:latin typeface="Open Sans" pitchFamily="34" charset="0"/>
                <a:ea typeface="Open Sans" pitchFamily="34" charset="-122"/>
                <a:cs typeface="Open Sans" pitchFamily="34" charset="-120"/>
              </a:rPr>
              <a:t>Live bus location and estimated arrival times.</a:t>
            </a:r>
            <a:endParaRPr lang="en-US" sz="1150" dirty="0"/>
          </a:p>
        </p:txBody>
      </p:sp>
      <p:sp>
        <p:nvSpPr>
          <p:cNvPr id="17" name="Shape 15"/>
          <p:cNvSpPr/>
          <p:nvPr/>
        </p:nvSpPr>
        <p:spPr>
          <a:xfrm>
            <a:off x="7299960" y="4299704"/>
            <a:ext cx="298371" cy="15240"/>
          </a:xfrm>
          <a:prstGeom prst="roundRect">
            <a:avLst>
              <a:gd name="adj" fmla="val 411269"/>
            </a:avLst>
          </a:prstGeom>
          <a:solidFill>
            <a:srgbClr val="E5BEB2"/>
          </a:solidFill>
          <a:ln/>
        </p:spPr>
      </p:sp>
      <p:sp>
        <p:nvSpPr>
          <p:cNvPr id="18" name="Shape 16"/>
          <p:cNvSpPr/>
          <p:nvPr/>
        </p:nvSpPr>
        <p:spPr>
          <a:xfrm>
            <a:off x="7259241" y="4251365"/>
            <a:ext cx="111919" cy="111919"/>
          </a:xfrm>
          <a:prstGeom prst="roundRect">
            <a:avLst>
              <a:gd name="adj" fmla="val 408510"/>
            </a:avLst>
          </a:prstGeom>
          <a:solidFill>
            <a:srgbClr val="FFAD94"/>
          </a:solidFill>
          <a:ln/>
        </p:spPr>
      </p:sp>
      <p:sp>
        <p:nvSpPr>
          <p:cNvPr id="19" name="Text 17"/>
          <p:cNvSpPr/>
          <p:nvPr/>
        </p:nvSpPr>
        <p:spPr>
          <a:xfrm>
            <a:off x="7912060" y="4190643"/>
            <a:ext cx="2144197" cy="233124"/>
          </a:xfrm>
          <a:prstGeom prst="rect">
            <a:avLst/>
          </a:prstGeom>
          <a:noFill/>
          <a:ln/>
        </p:spPr>
        <p:txBody>
          <a:bodyPr wrap="none" lIns="0" tIns="0" rIns="0" bIns="0" rtlCol="0" anchor="t"/>
          <a:lstStyle/>
          <a:p>
            <a:pPr marL="0" indent="0" algn="l">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Cancellation &amp; Refunds</a:t>
            </a:r>
            <a:endParaRPr lang="en-US" sz="1450" dirty="0"/>
          </a:p>
        </p:txBody>
      </p:sp>
      <p:sp>
        <p:nvSpPr>
          <p:cNvPr id="20" name="Text 18"/>
          <p:cNvSpPr/>
          <p:nvPr/>
        </p:nvSpPr>
        <p:spPr>
          <a:xfrm>
            <a:off x="7912060" y="4513302"/>
            <a:ext cx="6196132" cy="238601"/>
          </a:xfrm>
          <a:prstGeom prst="rect">
            <a:avLst/>
          </a:prstGeom>
          <a:noFill/>
          <a:ln/>
        </p:spPr>
        <p:txBody>
          <a:bodyPr wrap="none" lIns="0" tIns="0" rIns="0" bIns="0" rtlCol="0" anchor="t"/>
          <a:lstStyle/>
          <a:p>
            <a:pPr marL="0" indent="0" algn="l">
              <a:lnSpc>
                <a:spcPts val="1850"/>
              </a:lnSpc>
              <a:buNone/>
            </a:pPr>
            <a:r>
              <a:rPr lang="en-US" sz="1150" dirty="0">
                <a:solidFill>
                  <a:srgbClr val="403C4E"/>
                </a:solidFill>
                <a:latin typeface="Open Sans" pitchFamily="34" charset="0"/>
                <a:ea typeface="Open Sans" pitchFamily="34" charset="-122"/>
                <a:cs typeface="Open Sans" pitchFamily="34" charset="-120"/>
              </a:rPr>
              <a:t>Integrated online system for ticket changes and refunds.</a:t>
            </a:r>
            <a:endParaRPr lang="en-US" sz="1150" dirty="0"/>
          </a:p>
        </p:txBody>
      </p:sp>
      <p:sp>
        <p:nvSpPr>
          <p:cNvPr id="21" name="Shape 19"/>
          <p:cNvSpPr/>
          <p:nvPr/>
        </p:nvSpPr>
        <p:spPr>
          <a:xfrm>
            <a:off x="7032069" y="5071467"/>
            <a:ext cx="298371" cy="15240"/>
          </a:xfrm>
          <a:prstGeom prst="roundRect">
            <a:avLst>
              <a:gd name="adj" fmla="val 411269"/>
            </a:avLst>
          </a:prstGeom>
          <a:solidFill>
            <a:srgbClr val="E5BEB2"/>
          </a:solidFill>
          <a:ln/>
        </p:spPr>
      </p:sp>
      <p:sp>
        <p:nvSpPr>
          <p:cNvPr id="22" name="Shape 20"/>
          <p:cNvSpPr/>
          <p:nvPr/>
        </p:nvSpPr>
        <p:spPr>
          <a:xfrm>
            <a:off x="7259241" y="5023128"/>
            <a:ext cx="111919" cy="111919"/>
          </a:xfrm>
          <a:prstGeom prst="roundRect">
            <a:avLst>
              <a:gd name="adj" fmla="val 408510"/>
            </a:avLst>
          </a:prstGeom>
          <a:solidFill>
            <a:srgbClr val="FFAD94"/>
          </a:solidFill>
          <a:ln/>
        </p:spPr>
      </p:sp>
      <p:sp>
        <p:nvSpPr>
          <p:cNvPr id="23" name="Text 21"/>
          <p:cNvSpPr/>
          <p:nvPr/>
        </p:nvSpPr>
        <p:spPr>
          <a:xfrm>
            <a:off x="4693920" y="4962406"/>
            <a:ext cx="2024420" cy="233124"/>
          </a:xfrm>
          <a:prstGeom prst="rect">
            <a:avLst/>
          </a:prstGeom>
          <a:noFill/>
          <a:ln/>
        </p:spPr>
        <p:txBody>
          <a:bodyPr wrap="none" lIns="0" tIns="0" rIns="0" bIns="0" rtlCol="0" anchor="t"/>
          <a:lstStyle/>
          <a:p>
            <a:pPr marL="0" indent="0" algn="r">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Multilingual Interface</a:t>
            </a:r>
            <a:endParaRPr lang="en-US" sz="1450" dirty="0"/>
          </a:p>
        </p:txBody>
      </p:sp>
      <p:sp>
        <p:nvSpPr>
          <p:cNvPr id="24" name="Text 22"/>
          <p:cNvSpPr/>
          <p:nvPr/>
        </p:nvSpPr>
        <p:spPr>
          <a:xfrm>
            <a:off x="522208" y="5285065"/>
            <a:ext cx="6196132" cy="238601"/>
          </a:xfrm>
          <a:prstGeom prst="rect">
            <a:avLst/>
          </a:prstGeom>
          <a:noFill/>
          <a:ln/>
        </p:spPr>
        <p:txBody>
          <a:bodyPr wrap="none" lIns="0" tIns="0" rIns="0" bIns="0" rtlCol="0" anchor="t"/>
          <a:lstStyle/>
          <a:p>
            <a:pPr marL="0" indent="0" algn="r">
              <a:lnSpc>
                <a:spcPts val="1850"/>
              </a:lnSpc>
              <a:buNone/>
            </a:pPr>
            <a:r>
              <a:rPr lang="en-US" sz="1150" dirty="0">
                <a:solidFill>
                  <a:srgbClr val="403C4E"/>
                </a:solidFill>
                <a:latin typeface="Open Sans" pitchFamily="34" charset="0"/>
                <a:ea typeface="Open Sans" pitchFamily="34" charset="-122"/>
                <a:cs typeface="Open Sans" pitchFamily="34" charset="-120"/>
              </a:rPr>
              <a:t>Wider accessibility for diverse user bases.</a:t>
            </a:r>
            <a:endParaRPr lang="en-US" sz="1150" dirty="0"/>
          </a:p>
        </p:txBody>
      </p:sp>
      <p:sp>
        <p:nvSpPr>
          <p:cNvPr id="25" name="Shape 23"/>
          <p:cNvSpPr/>
          <p:nvPr/>
        </p:nvSpPr>
        <p:spPr>
          <a:xfrm>
            <a:off x="7299960" y="5843230"/>
            <a:ext cx="298371" cy="15240"/>
          </a:xfrm>
          <a:prstGeom prst="roundRect">
            <a:avLst>
              <a:gd name="adj" fmla="val 411269"/>
            </a:avLst>
          </a:prstGeom>
          <a:solidFill>
            <a:srgbClr val="E5BEB2"/>
          </a:solidFill>
          <a:ln/>
        </p:spPr>
      </p:sp>
      <p:sp>
        <p:nvSpPr>
          <p:cNvPr id="26" name="Shape 24"/>
          <p:cNvSpPr/>
          <p:nvPr/>
        </p:nvSpPr>
        <p:spPr>
          <a:xfrm>
            <a:off x="7259241" y="5794891"/>
            <a:ext cx="111919" cy="111919"/>
          </a:xfrm>
          <a:prstGeom prst="roundRect">
            <a:avLst>
              <a:gd name="adj" fmla="val 408510"/>
            </a:avLst>
          </a:prstGeom>
          <a:solidFill>
            <a:srgbClr val="FFAD94"/>
          </a:solidFill>
          <a:ln/>
        </p:spPr>
      </p:sp>
      <p:sp>
        <p:nvSpPr>
          <p:cNvPr id="27" name="Text 25"/>
          <p:cNvSpPr/>
          <p:nvPr/>
        </p:nvSpPr>
        <p:spPr>
          <a:xfrm>
            <a:off x="7912060" y="5734169"/>
            <a:ext cx="2241828" cy="233124"/>
          </a:xfrm>
          <a:prstGeom prst="rect">
            <a:avLst/>
          </a:prstGeom>
          <a:noFill/>
          <a:ln/>
        </p:spPr>
        <p:txBody>
          <a:bodyPr wrap="none" lIns="0" tIns="0" rIns="0" bIns="0" rtlCol="0" anchor="t"/>
          <a:lstStyle/>
          <a:p>
            <a:pPr marL="0" indent="0" algn="l">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UPI &amp; Wallet Integration</a:t>
            </a:r>
            <a:endParaRPr lang="en-US" sz="1450" dirty="0"/>
          </a:p>
        </p:txBody>
      </p:sp>
      <p:sp>
        <p:nvSpPr>
          <p:cNvPr id="28" name="Text 26"/>
          <p:cNvSpPr/>
          <p:nvPr/>
        </p:nvSpPr>
        <p:spPr>
          <a:xfrm>
            <a:off x="7912060" y="6056828"/>
            <a:ext cx="6196132" cy="238601"/>
          </a:xfrm>
          <a:prstGeom prst="rect">
            <a:avLst/>
          </a:prstGeom>
          <a:noFill/>
          <a:ln/>
        </p:spPr>
        <p:txBody>
          <a:bodyPr wrap="none" lIns="0" tIns="0" rIns="0" bIns="0" rtlCol="0" anchor="t"/>
          <a:lstStyle/>
          <a:p>
            <a:pPr marL="0" indent="0" algn="l">
              <a:lnSpc>
                <a:spcPts val="1850"/>
              </a:lnSpc>
              <a:buNone/>
            </a:pPr>
            <a:r>
              <a:rPr lang="en-US" sz="1150" dirty="0">
                <a:solidFill>
                  <a:srgbClr val="403C4E"/>
                </a:solidFill>
                <a:latin typeface="Open Sans" pitchFamily="34" charset="0"/>
                <a:ea typeface="Open Sans" pitchFamily="34" charset="-122"/>
                <a:cs typeface="Open Sans" pitchFamily="34" charset="-120"/>
              </a:rPr>
              <a:t>Broader payment options for convenience.</a:t>
            </a:r>
            <a:endParaRPr lang="en-US" sz="1150" dirty="0"/>
          </a:p>
        </p:txBody>
      </p:sp>
      <p:sp>
        <p:nvSpPr>
          <p:cNvPr id="29" name="Shape 27"/>
          <p:cNvSpPr/>
          <p:nvPr/>
        </p:nvSpPr>
        <p:spPr>
          <a:xfrm>
            <a:off x="7032069" y="6614993"/>
            <a:ext cx="298371" cy="15240"/>
          </a:xfrm>
          <a:prstGeom prst="roundRect">
            <a:avLst>
              <a:gd name="adj" fmla="val 411269"/>
            </a:avLst>
          </a:prstGeom>
          <a:solidFill>
            <a:srgbClr val="E5BEB2"/>
          </a:solidFill>
          <a:ln/>
        </p:spPr>
      </p:sp>
      <p:sp>
        <p:nvSpPr>
          <p:cNvPr id="30" name="Shape 28"/>
          <p:cNvSpPr/>
          <p:nvPr/>
        </p:nvSpPr>
        <p:spPr>
          <a:xfrm>
            <a:off x="7259241" y="6566654"/>
            <a:ext cx="111919" cy="111919"/>
          </a:xfrm>
          <a:prstGeom prst="roundRect">
            <a:avLst>
              <a:gd name="adj" fmla="val 408510"/>
            </a:avLst>
          </a:prstGeom>
          <a:solidFill>
            <a:srgbClr val="FFAD94"/>
          </a:solidFill>
          <a:ln/>
        </p:spPr>
      </p:sp>
      <p:sp>
        <p:nvSpPr>
          <p:cNvPr id="31" name="Text 29"/>
          <p:cNvSpPr/>
          <p:nvPr/>
        </p:nvSpPr>
        <p:spPr>
          <a:xfrm>
            <a:off x="4462224" y="6505932"/>
            <a:ext cx="2256115" cy="233124"/>
          </a:xfrm>
          <a:prstGeom prst="rect">
            <a:avLst/>
          </a:prstGeom>
          <a:noFill/>
          <a:ln/>
        </p:spPr>
        <p:txBody>
          <a:bodyPr wrap="none" lIns="0" tIns="0" rIns="0" bIns="0" rtlCol="0" anchor="t"/>
          <a:lstStyle/>
          <a:p>
            <a:pPr marL="0" indent="0" algn="r">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Automated Notifications</a:t>
            </a:r>
            <a:endParaRPr lang="en-US" sz="1450" dirty="0"/>
          </a:p>
        </p:txBody>
      </p:sp>
      <p:sp>
        <p:nvSpPr>
          <p:cNvPr id="32" name="Text 30"/>
          <p:cNvSpPr/>
          <p:nvPr/>
        </p:nvSpPr>
        <p:spPr>
          <a:xfrm>
            <a:off x="522208" y="6828592"/>
            <a:ext cx="6196132" cy="238601"/>
          </a:xfrm>
          <a:prstGeom prst="rect">
            <a:avLst/>
          </a:prstGeom>
          <a:noFill/>
          <a:ln/>
        </p:spPr>
        <p:txBody>
          <a:bodyPr wrap="none" lIns="0" tIns="0" rIns="0" bIns="0" rtlCol="0" anchor="t"/>
          <a:lstStyle/>
          <a:p>
            <a:pPr marL="0" indent="0" algn="r">
              <a:lnSpc>
                <a:spcPts val="1850"/>
              </a:lnSpc>
              <a:buNone/>
            </a:pPr>
            <a:r>
              <a:rPr lang="en-US" sz="1150" dirty="0">
                <a:solidFill>
                  <a:srgbClr val="403C4E"/>
                </a:solidFill>
                <a:latin typeface="Open Sans" pitchFamily="34" charset="0"/>
                <a:ea typeface="Open Sans" pitchFamily="34" charset="-122"/>
                <a:cs typeface="Open Sans" pitchFamily="34" charset="-120"/>
              </a:rPr>
              <a:t>Departure alerts and booking updates via SMS/email.</a:t>
            </a:r>
            <a:endParaRPr lang="en-US" sz="1150" dirty="0"/>
          </a:p>
        </p:txBody>
      </p:sp>
      <p:sp>
        <p:nvSpPr>
          <p:cNvPr id="33" name="Rectangle 32">
            <a:extLst>
              <a:ext uri="{FF2B5EF4-FFF2-40B4-BE49-F238E27FC236}">
                <a16:creationId xmlns:a16="http://schemas.microsoft.com/office/drawing/2014/main" id="{12137AFF-5B9A-019F-83DE-A2A9DF3BA9CF}"/>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97456" y="469463"/>
            <a:ext cx="9579531" cy="533519"/>
          </a:xfrm>
          <a:prstGeom prst="rect">
            <a:avLst/>
          </a:prstGeom>
          <a:noFill/>
          <a:ln/>
        </p:spPr>
        <p:txBody>
          <a:bodyPr wrap="none" lIns="0" tIns="0" rIns="0" bIns="0" rtlCol="0" anchor="t"/>
          <a:lstStyle/>
          <a:p>
            <a:pPr marL="0" indent="0" algn="l">
              <a:lnSpc>
                <a:spcPts val="4200"/>
              </a:lnSpc>
              <a:buNone/>
            </a:pPr>
            <a:r>
              <a:rPr lang="en-US" sz="3350" b="1" dirty="0">
                <a:solidFill>
                  <a:srgbClr val="403C4E"/>
                </a:solidFill>
                <a:latin typeface="Merriweather Bold" pitchFamily="34" charset="0"/>
                <a:ea typeface="Merriweather Bold" pitchFamily="34" charset="-122"/>
                <a:cs typeface="Merriweather Bold" pitchFamily="34" charset="-120"/>
              </a:rPr>
              <a:t>Conclusion: A Modern Solution for Bus Travel</a:t>
            </a:r>
            <a:endParaRPr lang="en-US" sz="3350" dirty="0"/>
          </a:p>
        </p:txBody>
      </p:sp>
      <p:sp>
        <p:nvSpPr>
          <p:cNvPr id="3" name="Text 1"/>
          <p:cNvSpPr/>
          <p:nvPr/>
        </p:nvSpPr>
        <p:spPr>
          <a:xfrm>
            <a:off x="597456" y="1412557"/>
            <a:ext cx="7894677" cy="1092518"/>
          </a:xfrm>
          <a:prstGeom prst="rect">
            <a:avLst/>
          </a:prstGeom>
          <a:noFill/>
          <a:ln/>
        </p:spPr>
        <p:txBody>
          <a:bodyPr wrap="square" lIns="0" tIns="0" rIns="0" bIns="0" rtlCol="0" anchor="t"/>
          <a:lstStyle/>
          <a:p>
            <a:pPr marL="0" indent="0" algn="just">
              <a:lnSpc>
                <a:spcPts val="2150"/>
              </a:lnSpc>
              <a:buNone/>
            </a:pPr>
            <a:r>
              <a:rPr lang="en-US" sz="1400" dirty="0">
                <a:solidFill>
                  <a:srgbClr val="403C4E"/>
                </a:solidFill>
                <a:latin typeface="Open Sans" pitchFamily="34" charset="0"/>
                <a:ea typeface="Open Sans" pitchFamily="34" charset="-122"/>
                <a:cs typeface="Open Sans" pitchFamily="34" charset="-120"/>
              </a:rPr>
              <a:t>The Online Bus Booking System stands as a robust and efficient platform designed to revolutionize how users book bus tickets. By offering intuitive features like route selection, bus ratings, interactive seat selection, secure online payment, and instant ticket generation, it significantly elevates the entire travel booking experience.</a:t>
            </a:r>
            <a:endParaRPr lang="en-US" sz="1400" dirty="0"/>
          </a:p>
        </p:txBody>
      </p:sp>
      <p:sp>
        <p:nvSpPr>
          <p:cNvPr id="4" name="Text 2"/>
          <p:cNvSpPr/>
          <p:nvPr/>
        </p:nvSpPr>
        <p:spPr>
          <a:xfrm>
            <a:off x="597456" y="2658666"/>
            <a:ext cx="7894677" cy="1365647"/>
          </a:xfrm>
          <a:prstGeom prst="rect">
            <a:avLst/>
          </a:prstGeom>
          <a:noFill/>
          <a:ln/>
        </p:spPr>
        <p:txBody>
          <a:bodyPr wrap="square" lIns="0" tIns="0" rIns="0" bIns="0" rtlCol="0" anchor="t"/>
          <a:lstStyle/>
          <a:p>
            <a:pPr marL="0" indent="0" algn="just">
              <a:lnSpc>
                <a:spcPts val="2150"/>
              </a:lnSpc>
              <a:buNone/>
            </a:pPr>
            <a:r>
              <a:rPr lang="en-US" sz="1400" dirty="0">
                <a:solidFill>
                  <a:srgbClr val="403C4E"/>
                </a:solidFill>
                <a:latin typeface="Open Sans" pitchFamily="34" charset="0"/>
                <a:ea typeface="Open Sans" pitchFamily="34" charset="-122"/>
                <a:cs typeface="Open Sans" pitchFamily="34" charset="-120"/>
              </a:rPr>
              <a:t>The dedicated admin panel ensures streamlined management of buses, routes, and user bookings, fostering operational excellence. Leveraging cutting-edge technologies such as React, Firebase, and Cloudinary, the system delivers a secure, scalable, and highly responsive solution. This project not only addresses current market needs but also lays a strong foundation for future advancements, positioning it as an invaluable tool for both travelers and bus operators alike.</a:t>
            </a:r>
            <a:endParaRPr lang="en-US" sz="1400" dirty="0"/>
          </a:p>
        </p:txBody>
      </p:sp>
      <p:pic>
        <p:nvPicPr>
          <p:cNvPr id="5" name="Image 0" descr="preencoded.png"/>
          <p:cNvPicPr>
            <a:picLocks noChangeAspect="1"/>
          </p:cNvPicPr>
          <p:nvPr/>
        </p:nvPicPr>
        <p:blipFill>
          <a:blip r:embed="rId3"/>
          <a:stretch>
            <a:fillRect/>
          </a:stretch>
        </p:blipFill>
        <p:spPr>
          <a:xfrm>
            <a:off x="8916233" y="1451015"/>
            <a:ext cx="5124212" cy="4035385"/>
          </a:xfrm>
          <a:prstGeom prst="rect">
            <a:avLst/>
          </a:prstGeom>
        </p:spPr>
      </p:pic>
      <p:sp>
        <p:nvSpPr>
          <p:cNvPr id="6" name="Shape 3"/>
          <p:cNvSpPr/>
          <p:nvPr/>
        </p:nvSpPr>
        <p:spPr>
          <a:xfrm>
            <a:off x="8916233" y="5655350"/>
            <a:ext cx="5124212" cy="1544598"/>
          </a:xfrm>
          <a:prstGeom prst="roundRect">
            <a:avLst>
              <a:gd name="adj" fmla="val 4642"/>
            </a:avLst>
          </a:prstGeom>
          <a:solidFill>
            <a:srgbClr val="FFC4B3"/>
          </a:solidFill>
          <a:ln/>
        </p:spPr>
      </p:sp>
      <p:pic>
        <p:nvPicPr>
          <p:cNvPr id="7" name="Image 1" descr="preencoded.png"/>
          <p:cNvPicPr>
            <a:picLocks noChangeAspect="1"/>
          </p:cNvPicPr>
          <p:nvPr/>
        </p:nvPicPr>
        <p:blipFill>
          <a:blip r:embed="rId4"/>
          <a:stretch>
            <a:fillRect/>
          </a:stretch>
        </p:blipFill>
        <p:spPr>
          <a:xfrm>
            <a:off x="9086850" y="7029331"/>
            <a:ext cx="213360" cy="170617"/>
          </a:xfrm>
          <a:prstGeom prst="rect">
            <a:avLst/>
          </a:prstGeom>
        </p:spPr>
      </p:pic>
      <p:sp>
        <p:nvSpPr>
          <p:cNvPr id="8" name="Text 4"/>
          <p:cNvSpPr/>
          <p:nvPr/>
        </p:nvSpPr>
        <p:spPr>
          <a:xfrm>
            <a:off x="9193530" y="5845219"/>
            <a:ext cx="4399002" cy="1092518"/>
          </a:xfrm>
          <a:prstGeom prst="rect">
            <a:avLst/>
          </a:prstGeom>
          <a:noFill/>
          <a:ln/>
        </p:spPr>
        <p:txBody>
          <a:bodyPr wrap="square" lIns="0" tIns="0" rIns="0" bIns="0" rtlCol="0" anchor="t"/>
          <a:lstStyle/>
          <a:p>
            <a:pPr marL="0" indent="0" algn="l">
              <a:lnSpc>
                <a:spcPts val="2150"/>
              </a:lnSpc>
              <a:buNone/>
            </a:pPr>
            <a:r>
              <a:rPr lang="en-US" sz="1300" b="1" dirty="0">
                <a:solidFill>
                  <a:srgbClr val="000000"/>
                </a:solidFill>
                <a:latin typeface="Open Sans" pitchFamily="34" charset="0"/>
                <a:ea typeface="Open Sans" pitchFamily="34" charset="-122"/>
                <a:cs typeface="Open Sans" pitchFamily="34" charset="-120"/>
              </a:rPr>
              <a:t>Key Takeaway:</a:t>
            </a:r>
            <a:r>
              <a:rPr lang="en-US" sz="1300" dirty="0">
                <a:solidFill>
                  <a:srgbClr val="000000"/>
                </a:solidFill>
                <a:latin typeface="Open Sans" pitchFamily="34" charset="0"/>
                <a:ea typeface="Open Sans" pitchFamily="34" charset="-122"/>
                <a:cs typeface="Open Sans" pitchFamily="34" charset="-120"/>
              </a:rPr>
              <a:t> The Online Bus Booking System offers a seamless, secure, and scalable solution for modern bus travel, with strong potential for continuous innovation.</a:t>
            </a:r>
            <a:endParaRPr lang="en-US" sz="1300" dirty="0"/>
          </a:p>
        </p:txBody>
      </p:sp>
      <p:sp>
        <p:nvSpPr>
          <p:cNvPr id="9" name="Rectangle 8">
            <a:extLst>
              <a:ext uri="{FF2B5EF4-FFF2-40B4-BE49-F238E27FC236}">
                <a16:creationId xmlns:a16="http://schemas.microsoft.com/office/drawing/2014/main" id="{5E33EAAE-F9F6-E417-AD8E-4F8595C3A5EF}"/>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Rectangle 2">
            <a:extLst>
              <a:ext uri="{FF2B5EF4-FFF2-40B4-BE49-F238E27FC236}">
                <a16:creationId xmlns:a16="http://schemas.microsoft.com/office/drawing/2014/main" id="{5D0A3B1B-D35D-02D2-5E60-FFA80E1107FB}"/>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14</a:t>
            </a:r>
          </a:p>
        </p:txBody>
      </p:sp>
      <p:pic>
        <p:nvPicPr>
          <p:cNvPr id="4" name="Image 0" descr="preencoded.png">
            <a:extLst>
              <a:ext uri="{FF2B5EF4-FFF2-40B4-BE49-F238E27FC236}">
                <a16:creationId xmlns:a16="http://schemas.microsoft.com/office/drawing/2014/main" id="{11E25474-419D-3B81-677B-0D5054602921}"/>
              </a:ext>
            </a:extLst>
          </p:cNvPr>
          <p:cNvPicPr>
            <a:picLocks noChangeAspect="1"/>
          </p:cNvPicPr>
          <p:nvPr/>
        </p:nvPicPr>
        <p:blipFill>
          <a:blip r:embed="rId3"/>
          <a:stretch>
            <a:fillRect/>
          </a:stretch>
        </p:blipFill>
        <p:spPr>
          <a:xfrm>
            <a:off x="-1" y="6037"/>
            <a:ext cx="7755467" cy="8223563"/>
          </a:xfrm>
          <a:prstGeom prst="rect">
            <a:avLst/>
          </a:prstGeom>
        </p:spPr>
      </p:pic>
      <p:sp>
        <p:nvSpPr>
          <p:cNvPr id="6" name="TextBox 5">
            <a:extLst>
              <a:ext uri="{FF2B5EF4-FFF2-40B4-BE49-F238E27FC236}">
                <a16:creationId xmlns:a16="http://schemas.microsoft.com/office/drawing/2014/main" id="{8C69181A-CC96-82CD-8AF6-0E606511FC24}"/>
              </a:ext>
            </a:extLst>
          </p:cNvPr>
          <p:cNvSpPr txBox="1"/>
          <p:nvPr/>
        </p:nvSpPr>
        <p:spPr>
          <a:xfrm>
            <a:off x="7981244" y="2313717"/>
            <a:ext cx="6310489" cy="4001095"/>
          </a:xfrm>
          <a:prstGeom prst="rect">
            <a:avLst/>
          </a:prstGeom>
          <a:noFill/>
        </p:spPr>
        <p:txBody>
          <a:bodyPr wrap="square">
            <a:spAutoFit/>
          </a:bodyPr>
          <a:lstStyle/>
          <a:p>
            <a:pPr algn="just">
              <a:buNone/>
            </a:pPr>
            <a:r>
              <a:rPr lang="en-US" sz="2800" b="1"/>
              <a:t>Thank You!</a:t>
            </a:r>
          </a:p>
          <a:p>
            <a:pPr algn="just">
              <a:buNone/>
            </a:pPr>
            <a:endParaRPr lang="en-US" sz="2800"/>
          </a:p>
          <a:p>
            <a:pPr algn="just">
              <a:buNone/>
            </a:pPr>
            <a:r>
              <a:rPr lang="en-US"/>
              <a:t>Thank you for reviewing my Online Bus Booking System project.</a:t>
            </a:r>
            <a:br>
              <a:rPr lang="en-US"/>
            </a:br>
            <a:r>
              <a:rPr lang="en-US"/>
              <a:t>Your guidance and feedback have been extremely valuable in helping me improve my skills and understand practical software development concepts more deeply.</a:t>
            </a:r>
          </a:p>
          <a:p>
            <a:pPr algn="just">
              <a:buNone/>
            </a:pPr>
            <a:r>
              <a:rPr lang="en-US"/>
              <a:t>This project has helped me learn how modern web applications are built and how technologies like React, Firebase, and real-time databases can be used to create fast, user-friendly, and secure booking systems.</a:t>
            </a:r>
          </a:p>
          <a:p>
            <a:pPr algn="just">
              <a:buNone/>
            </a:pPr>
            <a:r>
              <a:rPr lang="en-US"/>
              <a:t>I believe this platform can offer users a simple, efficient, and reliable way to search buses, check seat availability, make bookings, and manage their travel plans with ease.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Introduction to Seamless Travel</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The Online Bus Booking System is a modern web-based application meticulously designed to simplify the entire process of searching, selecting, and booking bus tickets. It transforms the user experience from a cumbersome task to an intuitive digital journey.</a:t>
            </a:r>
            <a:endParaRPr lang="en-US" sz="1750" dirty="0"/>
          </a:p>
        </p:txBody>
      </p:sp>
      <p:sp>
        <p:nvSpPr>
          <p:cNvPr id="5" name="Rectangle 4">
            <a:extLst>
              <a:ext uri="{FF2B5EF4-FFF2-40B4-BE49-F238E27FC236}">
                <a16:creationId xmlns:a16="http://schemas.microsoft.com/office/drawing/2014/main" id="{B416AC89-927D-3DAB-E272-B667901DF421}"/>
              </a:ext>
            </a:extLst>
          </p:cNvPr>
          <p:cNvSpPr/>
          <p:nvPr/>
        </p:nvSpPr>
        <p:spPr>
          <a:xfrm>
            <a:off x="12812889" y="7703978"/>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58083"/>
            <a:ext cx="6733461"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Key Features at a Glance</a:t>
            </a:r>
            <a:endParaRPr lang="en-US" sz="4450" dirty="0"/>
          </a:p>
        </p:txBody>
      </p:sp>
      <p:sp>
        <p:nvSpPr>
          <p:cNvPr id="3" name="Shape 1"/>
          <p:cNvSpPr/>
          <p:nvPr/>
        </p:nvSpPr>
        <p:spPr>
          <a:xfrm>
            <a:off x="793790" y="2360652"/>
            <a:ext cx="4196358" cy="2403396"/>
          </a:xfrm>
          <a:prstGeom prst="roundRect">
            <a:avLst>
              <a:gd name="adj" fmla="val 6087"/>
            </a:avLst>
          </a:prstGeom>
          <a:solidFill>
            <a:srgbClr val="FFFFFF"/>
          </a:solidFill>
          <a:ln/>
        </p:spPr>
      </p:sp>
      <p:sp>
        <p:nvSpPr>
          <p:cNvPr id="4" name="Shape 2"/>
          <p:cNvSpPr/>
          <p:nvPr/>
        </p:nvSpPr>
        <p:spPr>
          <a:xfrm>
            <a:off x="793790" y="2330172"/>
            <a:ext cx="4196358" cy="121920"/>
          </a:xfrm>
          <a:prstGeom prst="roundRect">
            <a:avLst>
              <a:gd name="adj" fmla="val 78139"/>
            </a:avLst>
          </a:prstGeom>
          <a:solidFill>
            <a:srgbClr val="FFAD94"/>
          </a:solidFill>
          <a:ln/>
        </p:spPr>
      </p:sp>
      <p:sp>
        <p:nvSpPr>
          <p:cNvPr id="5" name="Shape 3"/>
          <p:cNvSpPr/>
          <p:nvPr/>
        </p:nvSpPr>
        <p:spPr>
          <a:xfrm>
            <a:off x="2551688" y="2020491"/>
            <a:ext cx="680442" cy="680442"/>
          </a:xfrm>
          <a:prstGeom prst="roundRect">
            <a:avLst>
              <a:gd name="adj" fmla="val 134383"/>
            </a:avLst>
          </a:prstGeom>
          <a:solidFill>
            <a:srgbClr val="FFAD94"/>
          </a:solidFill>
          <a:ln/>
        </p:spPr>
      </p:sp>
      <p:sp>
        <p:nvSpPr>
          <p:cNvPr id="6" name="Text 4"/>
          <p:cNvSpPr/>
          <p:nvPr/>
        </p:nvSpPr>
        <p:spPr>
          <a:xfrm>
            <a:off x="2755761" y="2190631"/>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000000"/>
                </a:solidFill>
                <a:latin typeface="Merriweather Bold" pitchFamily="34" charset="0"/>
                <a:ea typeface="Merriweather Bold" pitchFamily="34" charset="-122"/>
                <a:cs typeface="Merriweather Bold" pitchFamily="34" charset="-120"/>
              </a:rPr>
              <a:t>1</a:t>
            </a:r>
            <a:endParaRPr lang="en-US" sz="2100" dirty="0"/>
          </a:p>
        </p:txBody>
      </p:sp>
      <p:sp>
        <p:nvSpPr>
          <p:cNvPr id="7" name="Text 5"/>
          <p:cNvSpPr/>
          <p:nvPr/>
        </p:nvSpPr>
        <p:spPr>
          <a:xfrm>
            <a:off x="1051084" y="2927628"/>
            <a:ext cx="3624977"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User Registration &amp; Login</a:t>
            </a:r>
            <a:endParaRPr lang="en-US" sz="2200" dirty="0"/>
          </a:p>
        </p:txBody>
      </p:sp>
      <p:sp>
        <p:nvSpPr>
          <p:cNvPr id="8" name="Text 6"/>
          <p:cNvSpPr/>
          <p:nvPr/>
        </p:nvSpPr>
        <p:spPr>
          <a:xfrm>
            <a:off x="1051084" y="3418046"/>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Secure access for personalized booking experiences.</a:t>
            </a:r>
            <a:endParaRPr lang="en-US" sz="1750" dirty="0"/>
          </a:p>
        </p:txBody>
      </p:sp>
      <p:sp>
        <p:nvSpPr>
          <p:cNvPr id="9" name="Shape 7"/>
          <p:cNvSpPr/>
          <p:nvPr/>
        </p:nvSpPr>
        <p:spPr>
          <a:xfrm>
            <a:off x="5216962" y="2360652"/>
            <a:ext cx="4196358" cy="2403396"/>
          </a:xfrm>
          <a:prstGeom prst="roundRect">
            <a:avLst>
              <a:gd name="adj" fmla="val 6087"/>
            </a:avLst>
          </a:prstGeom>
          <a:solidFill>
            <a:srgbClr val="FFFFFF"/>
          </a:solidFill>
          <a:ln/>
        </p:spPr>
      </p:sp>
      <p:sp>
        <p:nvSpPr>
          <p:cNvPr id="10" name="Shape 8"/>
          <p:cNvSpPr/>
          <p:nvPr/>
        </p:nvSpPr>
        <p:spPr>
          <a:xfrm>
            <a:off x="5216962" y="2330172"/>
            <a:ext cx="4196358" cy="121920"/>
          </a:xfrm>
          <a:prstGeom prst="roundRect">
            <a:avLst>
              <a:gd name="adj" fmla="val 78139"/>
            </a:avLst>
          </a:prstGeom>
          <a:solidFill>
            <a:srgbClr val="FFAD94"/>
          </a:solidFill>
          <a:ln/>
        </p:spPr>
      </p:sp>
      <p:sp>
        <p:nvSpPr>
          <p:cNvPr id="11" name="Shape 9"/>
          <p:cNvSpPr/>
          <p:nvPr/>
        </p:nvSpPr>
        <p:spPr>
          <a:xfrm>
            <a:off x="6974860" y="2020491"/>
            <a:ext cx="680442" cy="680442"/>
          </a:xfrm>
          <a:prstGeom prst="roundRect">
            <a:avLst>
              <a:gd name="adj" fmla="val 134383"/>
            </a:avLst>
          </a:prstGeom>
          <a:solidFill>
            <a:srgbClr val="FFAD94"/>
          </a:solidFill>
          <a:ln/>
        </p:spPr>
      </p:sp>
      <p:sp>
        <p:nvSpPr>
          <p:cNvPr id="12" name="Text 10"/>
          <p:cNvSpPr/>
          <p:nvPr/>
        </p:nvSpPr>
        <p:spPr>
          <a:xfrm>
            <a:off x="7178933" y="2190631"/>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000000"/>
                </a:solidFill>
                <a:latin typeface="Merriweather Bold" pitchFamily="34" charset="0"/>
                <a:ea typeface="Merriweather Bold" pitchFamily="34" charset="-122"/>
                <a:cs typeface="Merriweather Bold" pitchFamily="34" charset="-120"/>
              </a:rPr>
              <a:t>2</a:t>
            </a:r>
            <a:endParaRPr lang="en-US" sz="2100" dirty="0"/>
          </a:p>
        </p:txBody>
      </p:sp>
      <p:sp>
        <p:nvSpPr>
          <p:cNvPr id="13" name="Text 11"/>
          <p:cNvSpPr/>
          <p:nvPr/>
        </p:nvSpPr>
        <p:spPr>
          <a:xfrm>
            <a:off x="5474256" y="2927628"/>
            <a:ext cx="3409831"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Route &amp; Bus Exploration</a:t>
            </a:r>
            <a:endParaRPr lang="en-US" sz="2200" dirty="0"/>
          </a:p>
        </p:txBody>
      </p:sp>
      <p:sp>
        <p:nvSpPr>
          <p:cNvPr id="14" name="Text 12"/>
          <p:cNvSpPr/>
          <p:nvPr/>
        </p:nvSpPr>
        <p:spPr>
          <a:xfrm>
            <a:off x="5474256" y="3418046"/>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Browse routes, view available buses, and compare options effortlessly.</a:t>
            </a:r>
            <a:endParaRPr lang="en-US" sz="1750" dirty="0"/>
          </a:p>
        </p:txBody>
      </p:sp>
      <p:sp>
        <p:nvSpPr>
          <p:cNvPr id="15" name="Shape 13"/>
          <p:cNvSpPr/>
          <p:nvPr/>
        </p:nvSpPr>
        <p:spPr>
          <a:xfrm>
            <a:off x="9640133" y="2360652"/>
            <a:ext cx="4196358" cy="2403396"/>
          </a:xfrm>
          <a:prstGeom prst="roundRect">
            <a:avLst>
              <a:gd name="adj" fmla="val 6087"/>
            </a:avLst>
          </a:prstGeom>
          <a:solidFill>
            <a:srgbClr val="FFFFFF"/>
          </a:solidFill>
          <a:ln/>
        </p:spPr>
      </p:sp>
      <p:sp>
        <p:nvSpPr>
          <p:cNvPr id="16" name="Shape 14"/>
          <p:cNvSpPr/>
          <p:nvPr/>
        </p:nvSpPr>
        <p:spPr>
          <a:xfrm>
            <a:off x="9640133" y="2330172"/>
            <a:ext cx="4196358" cy="121920"/>
          </a:xfrm>
          <a:prstGeom prst="roundRect">
            <a:avLst>
              <a:gd name="adj" fmla="val 78139"/>
            </a:avLst>
          </a:prstGeom>
          <a:solidFill>
            <a:srgbClr val="FFAD94"/>
          </a:solidFill>
          <a:ln/>
        </p:spPr>
      </p:sp>
      <p:sp>
        <p:nvSpPr>
          <p:cNvPr id="17" name="Shape 15"/>
          <p:cNvSpPr/>
          <p:nvPr/>
        </p:nvSpPr>
        <p:spPr>
          <a:xfrm>
            <a:off x="11398032" y="2020491"/>
            <a:ext cx="680442" cy="680442"/>
          </a:xfrm>
          <a:prstGeom prst="roundRect">
            <a:avLst>
              <a:gd name="adj" fmla="val 134383"/>
            </a:avLst>
          </a:prstGeom>
          <a:solidFill>
            <a:srgbClr val="FFAD94"/>
          </a:solidFill>
          <a:ln/>
        </p:spPr>
      </p:sp>
      <p:sp>
        <p:nvSpPr>
          <p:cNvPr id="18" name="Text 16"/>
          <p:cNvSpPr/>
          <p:nvPr/>
        </p:nvSpPr>
        <p:spPr>
          <a:xfrm>
            <a:off x="11602105" y="2190631"/>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000000"/>
                </a:solidFill>
                <a:latin typeface="Merriweather Bold" pitchFamily="34" charset="0"/>
                <a:ea typeface="Merriweather Bold" pitchFamily="34" charset="-122"/>
                <a:cs typeface="Merriweather Bold" pitchFamily="34" charset="-120"/>
              </a:rPr>
              <a:t>3</a:t>
            </a:r>
            <a:endParaRPr lang="en-US" sz="2100" dirty="0"/>
          </a:p>
        </p:txBody>
      </p:sp>
      <p:sp>
        <p:nvSpPr>
          <p:cNvPr id="19" name="Text 17"/>
          <p:cNvSpPr/>
          <p:nvPr/>
        </p:nvSpPr>
        <p:spPr>
          <a:xfrm>
            <a:off x="9897427" y="2927628"/>
            <a:ext cx="2954893"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Detailed Information</a:t>
            </a:r>
            <a:endParaRPr lang="en-US" sz="2200" dirty="0"/>
          </a:p>
        </p:txBody>
      </p:sp>
      <p:sp>
        <p:nvSpPr>
          <p:cNvPr id="20" name="Text 18"/>
          <p:cNvSpPr/>
          <p:nvPr/>
        </p:nvSpPr>
        <p:spPr>
          <a:xfrm>
            <a:off x="9897427" y="3418046"/>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Access timing, fare, seat availability, and customer ratings for informed decisions.</a:t>
            </a:r>
            <a:endParaRPr lang="en-US" sz="1750" dirty="0"/>
          </a:p>
        </p:txBody>
      </p:sp>
      <p:sp>
        <p:nvSpPr>
          <p:cNvPr id="21" name="Shape 19"/>
          <p:cNvSpPr/>
          <p:nvPr/>
        </p:nvSpPr>
        <p:spPr>
          <a:xfrm>
            <a:off x="793790" y="5331023"/>
            <a:ext cx="6407944" cy="2040493"/>
          </a:xfrm>
          <a:prstGeom prst="roundRect">
            <a:avLst>
              <a:gd name="adj" fmla="val 7170"/>
            </a:avLst>
          </a:prstGeom>
          <a:solidFill>
            <a:srgbClr val="FFFFFF"/>
          </a:solidFill>
          <a:ln/>
        </p:spPr>
      </p:sp>
      <p:sp>
        <p:nvSpPr>
          <p:cNvPr id="22" name="Shape 20"/>
          <p:cNvSpPr/>
          <p:nvPr/>
        </p:nvSpPr>
        <p:spPr>
          <a:xfrm>
            <a:off x="793790" y="5300543"/>
            <a:ext cx="6407944" cy="121920"/>
          </a:xfrm>
          <a:prstGeom prst="roundRect">
            <a:avLst>
              <a:gd name="adj" fmla="val 78139"/>
            </a:avLst>
          </a:prstGeom>
          <a:solidFill>
            <a:srgbClr val="FFAD94"/>
          </a:solidFill>
          <a:ln/>
        </p:spPr>
      </p:sp>
      <p:sp>
        <p:nvSpPr>
          <p:cNvPr id="23" name="Shape 21"/>
          <p:cNvSpPr/>
          <p:nvPr/>
        </p:nvSpPr>
        <p:spPr>
          <a:xfrm>
            <a:off x="3657540" y="4990862"/>
            <a:ext cx="680442" cy="680442"/>
          </a:xfrm>
          <a:prstGeom prst="roundRect">
            <a:avLst>
              <a:gd name="adj" fmla="val 134383"/>
            </a:avLst>
          </a:prstGeom>
          <a:solidFill>
            <a:srgbClr val="FFAD94"/>
          </a:solidFill>
          <a:ln/>
        </p:spPr>
      </p:sp>
      <p:sp>
        <p:nvSpPr>
          <p:cNvPr id="24" name="Text 22"/>
          <p:cNvSpPr/>
          <p:nvPr/>
        </p:nvSpPr>
        <p:spPr>
          <a:xfrm>
            <a:off x="3861614" y="5161002"/>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000000"/>
                </a:solidFill>
                <a:latin typeface="Merriweather Bold" pitchFamily="34" charset="0"/>
                <a:ea typeface="Merriweather Bold" pitchFamily="34" charset="-122"/>
                <a:cs typeface="Merriweather Bold" pitchFamily="34" charset="-120"/>
              </a:rPr>
              <a:t>4</a:t>
            </a:r>
            <a:endParaRPr lang="en-US" sz="2100" dirty="0"/>
          </a:p>
        </p:txBody>
      </p:sp>
      <p:sp>
        <p:nvSpPr>
          <p:cNvPr id="25" name="Text 23"/>
          <p:cNvSpPr/>
          <p:nvPr/>
        </p:nvSpPr>
        <p:spPr>
          <a:xfrm>
            <a:off x="1051084" y="5897999"/>
            <a:ext cx="3541276"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Interactive Seat Selection</a:t>
            </a:r>
            <a:endParaRPr lang="en-US" sz="2200" dirty="0"/>
          </a:p>
        </p:txBody>
      </p:sp>
      <p:sp>
        <p:nvSpPr>
          <p:cNvPr id="26" name="Text 24"/>
          <p:cNvSpPr/>
          <p:nvPr/>
        </p:nvSpPr>
        <p:spPr>
          <a:xfrm>
            <a:off x="1051084" y="6388417"/>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Visually choose preferred seats before booking.</a:t>
            </a:r>
            <a:endParaRPr lang="en-US" sz="1750" dirty="0"/>
          </a:p>
        </p:txBody>
      </p:sp>
      <p:sp>
        <p:nvSpPr>
          <p:cNvPr id="27" name="Shape 25"/>
          <p:cNvSpPr/>
          <p:nvPr/>
        </p:nvSpPr>
        <p:spPr>
          <a:xfrm>
            <a:off x="7428548" y="5344275"/>
            <a:ext cx="6407944" cy="2040493"/>
          </a:xfrm>
          <a:prstGeom prst="roundRect">
            <a:avLst>
              <a:gd name="adj" fmla="val 7170"/>
            </a:avLst>
          </a:prstGeom>
          <a:solidFill>
            <a:srgbClr val="FFFFFF"/>
          </a:solidFill>
          <a:ln/>
        </p:spPr>
      </p:sp>
      <p:sp>
        <p:nvSpPr>
          <p:cNvPr id="28" name="Shape 26"/>
          <p:cNvSpPr/>
          <p:nvPr/>
        </p:nvSpPr>
        <p:spPr>
          <a:xfrm>
            <a:off x="7428548" y="5300543"/>
            <a:ext cx="6407944" cy="121920"/>
          </a:xfrm>
          <a:prstGeom prst="roundRect">
            <a:avLst>
              <a:gd name="adj" fmla="val 78139"/>
            </a:avLst>
          </a:prstGeom>
          <a:solidFill>
            <a:srgbClr val="FFAD94"/>
          </a:solidFill>
          <a:ln/>
        </p:spPr>
      </p:sp>
      <p:sp>
        <p:nvSpPr>
          <p:cNvPr id="29" name="Shape 27"/>
          <p:cNvSpPr/>
          <p:nvPr/>
        </p:nvSpPr>
        <p:spPr>
          <a:xfrm>
            <a:off x="10292298" y="4990862"/>
            <a:ext cx="680442" cy="680442"/>
          </a:xfrm>
          <a:prstGeom prst="roundRect">
            <a:avLst>
              <a:gd name="adj" fmla="val 134383"/>
            </a:avLst>
          </a:prstGeom>
          <a:solidFill>
            <a:srgbClr val="FFAD94"/>
          </a:solidFill>
          <a:ln/>
        </p:spPr>
      </p:sp>
      <p:sp>
        <p:nvSpPr>
          <p:cNvPr id="30" name="Text 28"/>
          <p:cNvSpPr/>
          <p:nvPr/>
        </p:nvSpPr>
        <p:spPr>
          <a:xfrm>
            <a:off x="10496371" y="5161002"/>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000000"/>
                </a:solidFill>
                <a:latin typeface="Merriweather Bold" pitchFamily="34" charset="0"/>
                <a:ea typeface="Merriweather Bold" pitchFamily="34" charset="-122"/>
                <a:cs typeface="Merriweather Bold" pitchFamily="34" charset="-120"/>
              </a:rPr>
              <a:t>5</a:t>
            </a:r>
            <a:endParaRPr lang="en-US" sz="2100" dirty="0"/>
          </a:p>
        </p:txBody>
      </p:sp>
      <p:sp>
        <p:nvSpPr>
          <p:cNvPr id="31" name="Text 29"/>
          <p:cNvSpPr/>
          <p:nvPr/>
        </p:nvSpPr>
        <p:spPr>
          <a:xfrm>
            <a:off x="7685842" y="5897999"/>
            <a:ext cx="3780949"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Secure Payment &amp; E-Ticket</a:t>
            </a:r>
            <a:endParaRPr lang="en-US" sz="2200" dirty="0"/>
          </a:p>
        </p:txBody>
      </p:sp>
      <p:sp>
        <p:nvSpPr>
          <p:cNvPr id="32" name="Text 30"/>
          <p:cNvSpPr/>
          <p:nvPr/>
        </p:nvSpPr>
        <p:spPr>
          <a:xfrm>
            <a:off x="7685842" y="638841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Complete transactions securely and receive downloadable e-tickets.</a:t>
            </a:r>
            <a:endParaRPr lang="en-US" sz="1750" dirty="0"/>
          </a:p>
        </p:txBody>
      </p:sp>
      <p:sp>
        <p:nvSpPr>
          <p:cNvPr id="33" name="Rectangle 32">
            <a:extLst>
              <a:ext uri="{FF2B5EF4-FFF2-40B4-BE49-F238E27FC236}">
                <a16:creationId xmlns:a16="http://schemas.microsoft.com/office/drawing/2014/main" id="{B0BFC489-6D3A-E9B3-FC71-7894AA2902BF}"/>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0673" y="487680"/>
            <a:ext cx="11273076" cy="554236"/>
          </a:xfrm>
          <a:prstGeom prst="rect">
            <a:avLst/>
          </a:prstGeom>
          <a:noFill/>
          <a:ln/>
        </p:spPr>
        <p:txBody>
          <a:bodyPr wrap="none" lIns="0" tIns="0" rIns="0" bIns="0" rtlCol="0" anchor="t"/>
          <a:lstStyle/>
          <a:p>
            <a:pPr marL="0" indent="0" algn="l">
              <a:lnSpc>
                <a:spcPts val="4350"/>
              </a:lnSpc>
              <a:buNone/>
            </a:pPr>
            <a:r>
              <a:rPr lang="en-US" sz="3450" b="1" dirty="0">
                <a:solidFill>
                  <a:srgbClr val="403C4E"/>
                </a:solidFill>
                <a:latin typeface="Merriweather Bold" pitchFamily="34" charset="0"/>
                <a:ea typeface="Merriweather Bold" pitchFamily="34" charset="-122"/>
                <a:cs typeface="Merriweather Bold" pitchFamily="34" charset="-120"/>
              </a:rPr>
              <a:t>Addressing the Problem: Why We Need This System</a:t>
            </a:r>
            <a:endParaRPr lang="en-US" sz="3450" dirty="0"/>
          </a:p>
        </p:txBody>
      </p:sp>
      <p:sp>
        <p:nvSpPr>
          <p:cNvPr id="3" name="Shape 1"/>
          <p:cNvSpPr/>
          <p:nvPr/>
        </p:nvSpPr>
        <p:spPr>
          <a:xfrm>
            <a:off x="7292481" y="1034355"/>
            <a:ext cx="22860" cy="6347579"/>
          </a:xfrm>
          <a:prstGeom prst="roundRect">
            <a:avLst>
              <a:gd name="adj" fmla="val 325860"/>
            </a:avLst>
          </a:prstGeom>
          <a:solidFill>
            <a:srgbClr val="E5BEB2"/>
          </a:solidFill>
          <a:ln/>
        </p:spPr>
      </p:sp>
      <p:sp>
        <p:nvSpPr>
          <p:cNvPr id="4" name="Shape 2"/>
          <p:cNvSpPr/>
          <p:nvPr/>
        </p:nvSpPr>
        <p:spPr>
          <a:xfrm>
            <a:off x="591380" y="1034355"/>
            <a:ext cx="6694527" cy="1320879"/>
          </a:xfrm>
          <a:prstGeom prst="roundRect">
            <a:avLst>
              <a:gd name="adj" fmla="val 5640"/>
            </a:avLst>
          </a:prstGeom>
          <a:solidFill>
            <a:srgbClr val="FFD8CC"/>
          </a:solidFill>
          <a:ln w="7620">
            <a:solidFill>
              <a:srgbClr val="FFAD94"/>
            </a:solidFill>
            <a:prstDash val="solid"/>
          </a:ln>
        </p:spPr>
      </p:sp>
      <p:sp>
        <p:nvSpPr>
          <p:cNvPr id="5" name="Text 3"/>
          <p:cNvSpPr/>
          <p:nvPr/>
        </p:nvSpPr>
        <p:spPr>
          <a:xfrm>
            <a:off x="4313573" y="1250460"/>
            <a:ext cx="2711172" cy="277058"/>
          </a:xfrm>
          <a:prstGeom prst="rect">
            <a:avLst/>
          </a:prstGeom>
          <a:noFill/>
          <a:ln/>
        </p:spPr>
        <p:txBody>
          <a:bodyPr wrap="none" lIns="0" tIns="0" rIns="0" bIns="0" rtlCol="0" anchor="t"/>
          <a:lstStyle/>
          <a:p>
            <a:pPr marL="0" indent="0" algn="r">
              <a:lnSpc>
                <a:spcPts val="2150"/>
              </a:lnSpc>
              <a:buNone/>
            </a:pPr>
            <a:r>
              <a:rPr lang="en-US" sz="1700" b="1" dirty="0">
                <a:solidFill>
                  <a:srgbClr val="403C4E"/>
                </a:solidFill>
                <a:latin typeface="Merriweather Bold" pitchFamily="34" charset="0"/>
                <a:ea typeface="Merriweather Bold" pitchFamily="34" charset="-122"/>
                <a:cs typeface="Merriweather Bold" pitchFamily="34" charset="-120"/>
              </a:rPr>
              <a:t>Manual Booking Hassles</a:t>
            </a:r>
            <a:endParaRPr lang="en-US" sz="1700" dirty="0"/>
          </a:p>
        </p:txBody>
      </p:sp>
      <p:sp>
        <p:nvSpPr>
          <p:cNvPr id="6" name="Text 4"/>
          <p:cNvSpPr/>
          <p:nvPr/>
        </p:nvSpPr>
        <p:spPr>
          <a:xfrm>
            <a:off x="782717" y="1657531"/>
            <a:ext cx="6332339" cy="567690"/>
          </a:xfrm>
          <a:prstGeom prst="rect">
            <a:avLst/>
          </a:prstGeom>
          <a:noFill/>
          <a:ln/>
        </p:spPr>
        <p:txBody>
          <a:bodyPr wrap="square" lIns="0" tIns="0" rIns="0" bIns="0" rtlCol="0" anchor="t"/>
          <a:lstStyle/>
          <a:p>
            <a:pPr marL="0" indent="0" algn="r">
              <a:lnSpc>
                <a:spcPts val="2200"/>
              </a:lnSpc>
              <a:buNone/>
            </a:pPr>
            <a:r>
              <a:rPr lang="en-US" sz="1350" dirty="0">
                <a:solidFill>
                  <a:srgbClr val="403C4E"/>
                </a:solidFill>
                <a:latin typeface="Open Sans" pitchFamily="34" charset="0"/>
                <a:ea typeface="Open Sans" pitchFamily="34" charset="-122"/>
                <a:cs typeface="Open Sans" pitchFamily="34" charset="-120"/>
              </a:rPr>
              <a:t>Traditional methods lead to inconvenience, confusion, and outdated information.</a:t>
            </a:r>
            <a:endParaRPr lang="en-US" sz="1350" dirty="0"/>
          </a:p>
        </p:txBody>
      </p:sp>
      <p:sp>
        <p:nvSpPr>
          <p:cNvPr id="7" name="Shape 5"/>
          <p:cNvSpPr/>
          <p:nvPr/>
        </p:nvSpPr>
        <p:spPr>
          <a:xfrm>
            <a:off x="7338060" y="3072170"/>
            <a:ext cx="6694527" cy="1320879"/>
          </a:xfrm>
          <a:prstGeom prst="rect">
            <a:avLst/>
          </a:prstGeom>
          <a:solidFill>
            <a:srgbClr val="FFD8CC"/>
          </a:solidFill>
          <a:ln w="7620">
            <a:solidFill>
              <a:srgbClr val="FFD1CC"/>
            </a:solidFill>
            <a:prstDash val="solid"/>
          </a:ln>
        </p:spPr>
      </p:sp>
      <p:sp>
        <p:nvSpPr>
          <p:cNvPr id="8" name="Text 6"/>
          <p:cNvSpPr/>
          <p:nvPr/>
        </p:nvSpPr>
        <p:spPr>
          <a:xfrm>
            <a:off x="7515344" y="3257074"/>
            <a:ext cx="2376726" cy="277058"/>
          </a:xfrm>
          <a:prstGeom prst="rect">
            <a:avLst/>
          </a:prstGeom>
          <a:noFill/>
          <a:ln/>
        </p:spPr>
        <p:txBody>
          <a:bodyPr wrap="none" lIns="0" tIns="0" rIns="0" bIns="0" rtlCol="0" anchor="t"/>
          <a:lstStyle/>
          <a:p>
            <a:pPr marL="0" indent="0" algn="l">
              <a:lnSpc>
                <a:spcPts val="2150"/>
              </a:lnSpc>
              <a:buNone/>
            </a:pPr>
            <a:r>
              <a:rPr lang="en-US" sz="1700" b="1" dirty="0">
                <a:solidFill>
                  <a:srgbClr val="403C4E"/>
                </a:solidFill>
                <a:latin typeface="Merriweather Bold" pitchFamily="34" charset="0"/>
                <a:ea typeface="Merriweather Bold" pitchFamily="34" charset="-122"/>
                <a:cs typeface="Merriweather Bold" pitchFamily="34" charset="-120"/>
              </a:rPr>
              <a:t>Lack of Transparency</a:t>
            </a:r>
            <a:endParaRPr lang="en-US" sz="1700" dirty="0"/>
          </a:p>
        </p:txBody>
      </p:sp>
      <p:sp>
        <p:nvSpPr>
          <p:cNvPr id="9" name="Text 7"/>
          <p:cNvSpPr/>
          <p:nvPr/>
        </p:nvSpPr>
        <p:spPr>
          <a:xfrm>
            <a:off x="7515344" y="3640455"/>
            <a:ext cx="6332339" cy="567690"/>
          </a:xfrm>
          <a:prstGeom prst="rect">
            <a:avLst/>
          </a:prstGeom>
          <a:noFill/>
          <a:ln/>
        </p:spPr>
        <p:txBody>
          <a:bodyPr wrap="square" lIns="0" tIns="0" rIns="0" bIns="0" rtlCol="0" anchor="t"/>
          <a:lstStyle/>
          <a:p>
            <a:pPr marL="0" indent="0" algn="l">
              <a:lnSpc>
                <a:spcPts val="2200"/>
              </a:lnSpc>
              <a:buNone/>
            </a:pPr>
            <a:r>
              <a:rPr lang="en-US" sz="1350" dirty="0">
                <a:solidFill>
                  <a:srgbClr val="403C4E"/>
                </a:solidFill>
                <a:latin typeface="Open Sans" pitchFamily="34" charset="0"/>
                <a:ea typeface="Open Sans" pitchFamily="34" charset="-122"/>
                <a:cs typeface="Open Sans" pitchFamily="34" charset="-120"/>
              </a:rPr>
              <a:t>Users struggle to find structured, real-time data on routes, buses, and seat availability.</a:t>
            </a:r>
            <a:endParaRPr lang="en-US" sz="1350" dirty="0"/>
          </a:p>
        </p:txBody>
      </p:sp>
      <p:sp>
        <p:nvSpPr>
          <p:cNvPr id="10" name="Shape 8"/>
          <p:cNvSpPr/>
          <p:nvPr/>
        </p:nvSpPr>
        <p:spPr>
          <a:xfrm>
            <a:off x="597813" y="4747736"/>
            <a:ext cx="6694527" cy="1320879"/>
          </a:xfrm>
          <a:prstGeom prst="roundRect">
            <a:avLst>
              <a:gd name="adj" fmla="val 5640"/>
            </a:avLst>
          </a:prstGeom>
          <a:solidFill>
            <a:srgbClr val="FFD8CC"/>
          </a:solidFill>
          <a:ln w="7620">
            <a:solidFill>
              <a:srgbClr val="FFAD94"/>
            </a:solidFill>
            <a:prstDash val="solid"/>
          </a:ln>
        </p:spPr>
      </p:sp>
      <p:sp>
        <p:nvSpPr>
          <p:cNvPr id="11" name="Text 9"/>
          <p:cNvSpPr/>
          <p:nvPr/>
        </p:nvSpPr>
        <p:spPr>
          <a:xfrm>
            <a:off x="4455795" y="4932640"/>
            <a:ext cx="2659261" cy="277058"/>
          </a:xfrm>
          <a:prstGeom prst="rect">
            <a:avLst/>
          </a:prstGeom>
          <a:noFill/>
          <a:ln/>
        </p:spPr>
        <p:txBody>
          <a:bodyPr wrap="none" lIns="0" tIns="0" rIns="0" bIns="0" rtlCol="0" anchor="t"/>
          <a:lstStyle/>
          <a:p>
            <a:pPr marL="0" indent="0" algn="r">
              <a:lnSpc>
                <a:spcPts val="2150"/>
              </a:lnSpc>
              <a:buNone/>
            </a:pPr>
            <a:r>
              <a:rPr lang="en-US" sz="1700" b="1" dirty="0">
                <a:solidFill>
                  <a:srgbClr val="403C4E"/>
                </a:solidFill>
                <a:latin typeface="Merriweather Bold" pitchFamily="34" charset="0"/>
                <a:ea typeface="Merriweather Bold" pitchFamily="34" charset="-122"/>
                <a:cs typeface="Merriweather Bold" pitchFamily="34" charset="-120"/>
              </a:rPr>
              <a:t>Operational Inefficiency</a:t>
            </a:r>
            <a:endParaRPr lang="en-US" sz="1700" dirty="0"/>
          </a:p>
        </p:txBody>
      </p:sp>
      <p:sp>
        <p:nvSpPr>
          <p:cNvPr id="12" name="Text 10"/>
          <p:cNvSpPr/>
          <p:nvPr/>
        </p:nvSpPr>
        <p:spPr>
          <a:xfrm>
            <a:off x="782717" y="5316022"/>
            <a:ext cx="6332339" cy="567690"/>
          </a:xfrm>
          <a:prstGeom prst="rect">
            <a:avLst/>
          </a:prstGeom>
          <a:noFill/>
          <a:ln/>
        </p:spPr>
        <p:txBody>
          <a:bodyPr wrap="square" lIns="0" tIns="0" rIns="0" bIns="0" rtlCol="0" anchor="t"/>
          <a:lstStyle/>
          <a:p>
            <a:pPr marL="0" indent="0" algn="r">
              <a:lnSpc>
                <a:spcPts val="2200"/>
              </a:lnSpc>
              <a:buNone/>
            </a:pPr>
            <a:r>
              <a:rPr lang="en-US" sz="1350" dirty="0">
                <a:solidFill>
                  <a:srgbClr val="403C4E"/>
                </a:solidFill>
                <a:latin typeface="Open Sans" pitchFamily="34" charset="0"/>
                <a:ea typeface="Open Sans" pitchFamily="34" charset="-122"/>
                <a:cs typeface="Open Sans" pitchFamily="34" charset="-120"/>
              </a:rPr>
              <a:t>Absence of centralized management causes errors in bus schedules and booking records.</a:t>
            </a:r>
            <a:endParaRPr lang="en-US" sz="1350" dirty="0"/>
          </a:p>
        </p:txBody>
      </p:sp>
      <p:sp>
        <p:nvSpPr>
          <p:cNvPr id="13" name="Shape 11"/>
          <p:cNvSpPr/>
          <p:nvPr/>
        </p:nvSpPr>
        <p:spPr>
          <a:xfrm>
            <a:off x="7321915" y="6061055"/>
            <a:ext cx="6694527" cy="1320879"/>
          </a:xfrm>
          <a:prstGeom prst="rect">
            <a:avLst/>
          </a:prstGeom>
          <a:solidFill>
            <a:srgbClr val="FFD8CC"/>
          </a:solidFill>
          <a:ln w="7620">
            <a:solidFill>
              <a:srgbClr val="FFD1CC"/>
            </a:solidFill>
            <a:prstDash val="solid"/>
          </a:ln>
        </p:spPr>
      </p:sp>
      <p:sp>
        <p:nvSpPr>
          <p:cNvPr id="14" name="Text 12"/>
          <p:cNvSpPr/>
          <p:nvPr/>
        </p:nvSpPr>
        <p:spPr>
          <a:xfrm>
            <a:off x="7515344" y="6386153"/>
            <a:ext cx="2345055" cy="277058"/>
          </a:xfrm>
          <a:prstGeom prst="rect">
            <a:avLst/>
          </a:prstGeom>
          <a:noFill/>
          <a:ln/>
        </p:spPr>
        <p:txBody>
          <a:bodyPr wrap="none" lIns="0" tIns="0" rIns="0" bIns="0" rtlCol="0" anchor="t"/>
          <a:lstStyle/>
          <a:p>
            <a:pPr marL="0" indent="0" algn="l">
              <a:lnSpc>
                <a:spcPts val="2150"/>
              </a:lnSpc>
              <a:buNone/>
            </a:pPr>
            <a:r>
              <a:rPr lang="en-US" sz="1700" b="1" dirty="0">
                <a:solidFill>
                  <a:srgbClr val="403C4E"/>
                </a:solidFill>
                <a:latin typeface="Merriweather Bold" pitchFamily="34" charset="0"/>
                <a:ea typeface="Merriweather Bold" pitchFamily="34" charset="-122"/>
                <a:cs typeface="Merriweather Bold" pitchFamily="34" charset="-120"/>
              </a:rPr>
              <a:t>Poor User Experience</a:t>
            </a:r>
            <a:endParaRPr lang="en-US" sz="1700" dirty="0"/>
          </a:p>
        </p:txBody>
      </p:sp>
      <p:sp>
        <p:nvSpPr>
          <p:cNvPr id="15" name="Text 13"/>
          <p:cNvSpPr/>
          <p:nvPr/>
        </p:nvSpPr>
        <p:spPr>
          <a:xfrm>
            <a:off x="7515344" y="6742493"/>
            <a:ext cx="6332339" cy="567690"/>
          </a:xfrm>
          <a:prstGeom prst="rect">
            <a:avLst/>
          </a:prstGeom>
          <a:noFill/>
          <a:ln/>
        </p:spPr>
        <p:txBody>
          <a:bodyPr wrap="square" lIns="0" tIns="0" rIns="0" bIns="0" rtlCol="0" anchor="t"/>
          <a:lstStyle/>
          <a:p>
            <a:pPr marL="0" indent="0" algn="l">
              <a:lnSpc>
                <a:spcPts val="2200"/>
              </a:lnSpc>
              <a:buNone/>
            </a:pPr>
            <a:r>
              <a:rPr lang="en-US" sz="1350" dirty="0">
                <a:solidFill>
                  <a:srgbClr val="403C4E"/>
                </a:solidFill>
                <a:latin typeface="Open Sans" pitchFamily="34" charset="0"/>
                <a:ea typeface="Open Sans" pitchFamily="34" charset="-122"/>
                <a:cs typeface="Open Sans" pitchFamily="34" charset="-120"/>
              </a:rPr>
              <a:t>No proper system for ratings, visual seat selection, or informed decision-making.</a:t>
            </a:r>
            <a:endParaRPr lang="en-US" sz="1350" dirty="0"/>
          </a:p>
        </p:txBody>
      </p:sp>
      <p:sp>
        <p:nvSpPr>
          <p:cNvPr id="16" name="Rectangle 15">
            <a:extLst>
              <a:ext uri="{FF2B5EF4-FFF2-40B4-BE49-F238E27FC236}">
                <a16:creationId xmlns:a16="http://schemas.microsoft.com/office/drawing/2014/main" id="{45DCDC01-A762-6396-3F76-840C5C17E59A}"/>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46842" y="351115"/>
            <a:ext cx="9945291" cy="398978"/>
          </a:xfrm>
          <a:prstGeom prst="rect">
            <a:avLst/>
          </a:prstGeom>
          <a:noFill/>
          <a:ln/>
        </p:spPr>
        <p:txBody>
          <a:bodyPr wrap="none" lIns="0" tIns="0" rIns="0" bIns="0" rtlCol="0" anchor="t"/>
          <a:lstStyle/>
          <a:p>
            <a:pPr marL="0" indent="0" algn="l">
              <a:lnSpc>
                <a:spcPts val="3100"/>
              </a:lnSpc>
              <a:buNone/>
            </a:pPr>
            <a:r>
              <a:rPr lang="en-US" sz="2500" b="1" dirty="0">
                <a:solidFill>
                  <a:srgbClr val="403C4E"/>
                </a:solidFill>
                <a:latin typeface="Merriweather Bold" pitchFamily="34" charset="0"/>
                <a:ea typeface="Merriweather Bold" pitchFamily="34" charset="-122"/>
                <a:cs typeface="Merriweather Bold" pitchFamily="34" charset="-120"/>
              </a:rPr>
              <a:t>From Outdated to Optimized: The Existing vs. Proposed System</a:t>
            </a:r>
            <a:endParaRPr lang="en-US" sz="2500" dirty="0"/>
          </a:p>
        </p:txBody>
      </p:sp>
      <p:sp>
        <p:nvSpPr>
          <p:cNvPr id="3" name="Text 1"/>
          <p:cNvSpPr/>
          <p:nvPr/>
        </p:nvSpPr>
        <p:spPr>
          <a:xfrm>
            <a:off x="446842" y="1069181"/>
            <a:ext cx="2181582" cy="199549"/>
          </a:xfrm>
          <a:prstGeom prst="rect">
            <a:avLst/>
          </a:prstGeom>
          <a:noFill/>
          <a:ln/>
        </p:spPr>
        <p:txBody>
          <a:bodyPr wrap="none" lIns="0" tIns="0" rIns="0" bIns="0" rtlCol="0" anchor="t"/>
          <a:lstStyle/>
          <a:p>
            <a:pPr marL="0" indent="0" algn="l">
              <a:lnSpc>
                <a:spcPts val="1550"/>
              </a:lnSpc>
              <a:buNone/>
            </a:pPr>
            <a:r>
              <a:rPr lang="en-US" sz="1250" b="1" dirty="0">
                <a:solidFill>
                  <a:srgbClr val="403C4E"/>
                </a:solidFill>
                <a:latin typeface="Merriweather Bold" pitchFamily="34" charset="0"/>
                <a:ea typeface="Merriweather Bold" pitchFamily="34" charset="-122"/>
                <a:cs typeface="Merriweather Bold" pitchFamily="34" charset="-120"/>
              </a:rPr>
              <a:t>Existing System Challenges</a:t>
            </a:r>
            <a:endParaRPr lang="en-US" sz="1250" dirty="0"/>
          </a:p>
        </p:txBody>
      </p:sp>
      <p:pic>
        <p:nvPicPr>
          <p:cNvPr id="4" name="Image 0" descr="preencoded.png"/>
          <p:cNvPicPr>
            <a:picLocks noChangeAspect="1"/>
          </p:cNvPicPr>
          <p:nvPr/>
        </p:nvPicPr>
        <p:blipFill>
          <a:blip r:embed="rId3"/>
          <a:stretch>
            <a:fillRect/>
          </a:stretch>
        </p:blipFill>
        <p:spPr>
          <a:xfrm>
            <a:off x="446842" y="1412320"/>
            <a:ext cx="6712625" cy="4694970"/>
          </a:xfrm>
          <a:prstGeom prst="rect">
            <a:avLst/>
          </a:prstGeom>
        </p:spPr>
      </p:pic>
      <p:sp>
        <p:nvSpPr>
          <p:cNvPr id="5" name="Text 2"/>
          <p:cNvSpPr/>
          <p:nvPr/>
        </p:nvSpPr>
        <p:spPr>
          <a:xfrm>
            <a:off x="446842" y="6250880"/>
            <a:ext cx="6712625" cy="204192"/>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403C4E"/>
                </a:solidFill>
                <a:latin typeface="Open Sans" pitchFamily="34" charset="0"/>
                <a:ea typeface="Open Sans" pitchFamily="34" charset="-122"/>
                <a:cs typeface="Open Sans" pitchFamily="34" charset="-120"/>
              </a:rPr>
              <a:t>Reliance on physical counters or limited third-party sources.</a:t>
            </a:r>
            <a:endParaRPr lang="en-US" sz="1400" dirty="0"/>
          </a:p>
        </p:txBody>
      </p:sp>
      <p:sp>
        <p:nvSpPr>
          <p:cNvPr id="6" name="Text 3"/>
          <p:cNvSpPr/>
          <p:nvPr/>
        </p:nvSpPr>
        <p:spPr>
          <a:xfrm>
            <a:off x="446842" y="6499720"/>
            <a:ext cx="6712625" cy="204192"/>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403C4E"/>
                </a:solidFill>
                <a:latin typeface="Open Sans" pitchFamily="34" charset="0"/>
                <a:ea typeface="Open Sans" pitchFamily="34" charset="-122"/>
                <a:cs typeface="Open Sans" pitchFamily="34" charset="-120"/>
              </a:rPr>
              <a:t>No centralized database for real-time information.</a:t>
            </a:r>
            <a:endParaRPr lang="en-US" sz="1400" dirty="0"/>
          </a:p>
        </p:txBody>
      </p:sp>
      <p:sp>
        <p:nvSpPr>
          <p:cNvPr id="7" name="Text 4"/>
          <p:cNvSpPr/>
          <p:nvPr/>
        </p:nvSpPr>
        <p:spPr>
          <a:xfrm>
            <a:off x="446841" y="6786843"/>
            <a:ext cx="6712625" cy="204192"/>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403C4E"/>
                </a:solidFill>
                <a:latin typeface="Open Sans" pitchFamily="34" charset="0"/>
                <a:ea typeface="Open Sans" pitchFamily="34" charset="-122"/>
                <a:cs typeface="Open Sans" pitchFamily="34" charset="-120"/>
              </a:rPr>
              <a:t>Inability to check seat availability or select seats visually.</a:t>
            </a:r>
            <a:endParaRPr lang="en-US" sz="1400" dirty="0"/>
          </a:p>
        </p:txBody>
      </p:sp>
      <p:sp>
        <p:nvSpPr>
          <p:cNvPr id="8" name="Text 5"/>
          <p:cNvSpPr/>
          <p:nvPr/>
        </p:nvSpPr>
        <p:spPr>
          <a:xfrm>
            <a:off x="446840" y="7076227"/>
            <a:ext cx="6712625" cy="204192"/>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403C4E"/>
                </a:solidFill>
                <a:latin typeface="Open Sans" pitchFamily="34" charset="0"/>
                <a:ea typeface="Open Sans" pitchFamily="34" charset="-122"/>
                <a:cs typeface="Open Sans" pitchFamily="34" charset="-120"/>
              </a:rPr>
              <a:t>Lack of secure logins and rating features.</a:t>
            </a:r>
            <a:endParaRPr lang="en-US" sz="1400" dirty="0"/>
          </a:p>
        </p:txBody>
      </p:sp>
      <p:sp>
        <p:nvSpPr>
          <p:cNvPr id="9" name="Text 6"/>
          <p:cNvSpPr/>
          <p:nvPr/>
        </p:nvSpPr>
        <p:spPr>
          <a:xfrm>
            <a:off x="446842" y="7370357"/>
            <a:ext cx="6712625" cy="204192"/>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403C4E"/>
                </a:solidFill>
                <a:latin typeface="Open Sans" pitchFamily="34" charset="0"/>
                <a:ea typeface="Open Sans" pitchFamily="34" charset="-122"/>
                <a:cs typeface="Open Sans" pitchFamily="34" charset="-120"/>
              </a:rPr>
              <a:t>Inefficient admin management of data.</a:t>
            </a:r>
            <a:endParaRPr lang="en-US" sz="1400" dirty="0"/>
          </a:p>
        </p:txBody>
      </p:sp>
      <p:sp>
        <p:nvSpPr>
          <p:cNvPr id="10" name="Text 7"/>
          <p:cNvSpPr/>
          <p:nvPr/>
        </p:nvSpPr>
        <p:spPr>
          <a:xfrm>
            <a:off x="7478554" y="1069181"/>
            <a:ext cx="2139434" cy="199549"/>
          </a:xfrm>
          <a:prstGeom prst="rect">
            <a:avLst/>
          </a:prstGeom>
          <a:noFill/>
          <a:ln/>
        </p:spPr>
        <p:txBody>
          <a:bodyPr wrap="none" lIns="0" tIns="0" rIns="0" bIns="0" rtlCol="0" anchor="t"/>
          <a:lstStyle/>
          <a:p>
            <a:pPr marL="0" indent="0" algn="l">
              <a:lnSpc>
                <a:spcPts val="1550"/>
              </a:lnSpc>
              <a:buNone/>
            </a:pPr>
            <a:r>
              <a:rPr lang="en-US" sz="1250" b="1" dirty="0">
                <a:solidFill>
                  <a:srgbClr val="403C4E"/>
                </a:solidFill>
                <a:latin typeface="Merriweather Bold" pitchFamily="34" charset="0"/>
                <a:ea typeface="Merriweather Bold" pitchFamily="34" charset="-122"/>
                <a:cs typeface="Merriweather Bold" pitchFamily="34" charset="-120"/>
              </a:rPr>
              <a:t>Proposed System Solutions</a:t>
            </a:r>
            <a:endParaRPr lang="en-US" sz="1250" dirty="0"/>
          </a:p>
        </p:txBody>
      </p:sp>
      <p:pic>
        <p:nvPicPr>
          <p:cNvPr id="11" name="Image 1" descr="preencoded.png"/>
          <p:cNvPicPr>
            <a:picLocks noChangeAspect="1"/>
          </p:cNvPicPr>
          <p:nvPr/>
        </p:nvPicPr>
        <p:blipFill>
          <a:blip r:embed="rId4"/>
          <a:stretch>
            <a:fillRect/>
          </a:stretch>
        </p:blipFill>
        <p:spPr>
          <a:xfrm>
            <a:off x="7478554" y="1412320"/>
            <a:ext cx="6712625" cy="4694970"/>
          </a:xfrm>
          <a:prstGeom prst="rect">
            <a:avLst/>
          </a:prstGeom>
        </p:spPr>
      </p:pic>
      <p:sp>
        <p:nvSpPr>
          <p:cNvPr id="12" name="Text 8"/>
          <p:cNvSpPr/>
          <p:nvPr/>
        </p:nvSpPr>
        <p:spPr>
          <a:xfrm>
            <a:off x="7478554" y="6198981"/>
            <a:ext cx="6712625" cy="204192"/>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403C4E"/>
                </a:solidFill>
                <a:latin typeface="Open Sans" pitchFamily="34" charset="0"/>
                <a:ea typeface="Open Sans" pitchFamily="34" charset="-122"/>
                <a:cs typeface="Open Sans" pitchFamily="34" charset="-120"/>
              </a:rPr>
              <a:t>Well-structured online platform with secure user authentication.</a:t>
            </a:r>
            <a:endParaRPr lang="en-US" sz="1400" dirty="0"/>
          </a:p>
        </p:txBody>
      </p:sp>
      <p:sp>
        <p:nvSpPr>
          <p:cNvPr id="13" name="Text 9"/>
          <p:cNvSpPr/>
          <p:nvPr/>
        </p:nvSpPr>
        <p:spPr>
          <a:xfrm>
            <a:off x="7478554" y="6464662"/>
            <a:ext cx="6712625" cy="204192"/>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403C4E"/>
                </a:solidFill>
                <a:latin typeface="Open Sans" pitchFamily="34" charset="0"/>
                <a:ea typeface="Open Sans" pitchFamily="34" charset="-122"/>
                <a:cs typeface="Open Sans" pitchFamily="34" charset="-120"/>
              </a:rPr>
              <a:t>Interactive seat selection and secure payment gateway.</a:t>
            </a:r>
            <a:endParaRPr lang="en-US" sz="1400" dirty="0"/>
          </a:p>
        </p:txBody>
      </p:sp>
      <p:sp>
        <p:nvSpPr>
          <p:cNvPr id="14" name="Text 10"/>
          <p:cNvSpPr/>
          <p:nvPr/>
        </p:nvSpPr>
        <p:spPr>
          <a:xfrm>
            <a:off x="7478554" y="6750454"/>
            <a:ext cx="6712625" cy="204192"/>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403C4E"/>
                </a:solidFill>
                <a:latin typeface="Open Sans" pitchFamily="34" charset="0"/>
                <a:ea typeface="Open Sans" pitchFamily="34" charset="-122"/>
                <a:cs typeface="Open Sans" pitchFamily="34" charset="-120"/>
              </a:rPr>
              <a:t>Comprehensive bus details including ratings and e-ticket generation.</a:t>
            </a:r>
            <a:endParaRPr lang="en-US" sz="1400" dirty="0"/>
          </a:p>
        </p:txBody>
      </p:sp>
      <p:sp>
        <p:nvSpPr>
          <p:cNvPr id="15" name="Text 11"/>
          <p:cNvSpPr/>
          <p:nvPr/>
        </p:nvSpPr>
        <p:spPr>
          <a:xfrm>
            <a:off x="7478554" y="7026190"/>
            <a:ext cx="6712625" cy="204192"/>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403C4E"/>
                </a:solidFill>
                <a:latin typeface="Open Sans" pitchFamily="34" charset="0"/>
                <a:ea typeface="Open Sans" pitchFamily="34" charset="-122"/>
                <a:cs typeface="Open Sans" pitchFamily="34" charset="-120"/>
              </a:rPr>
              <a:t>Admin panel for efficient route, bus, and booking management.</a:t>
            </a:r>
            <a:endParaRPr lang="en-US" sz="1400" dirty="0"/>
          </a:p>
        </p:txBody>
      </p:sp>
      <p:sp>
        <p:nvSpPr>
          <p:cNvPr id="16" name="Text 12"/>
          <p:cNvSpPr/>
          <p:nvPr/>
        </p:nvSpPr>
        <p:spPr>
          <a:xfrm>
            <a:off x="7478554" y="7322423"/>
            <a:ext cx="6712625" cy="204192"/>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403C4E"/>
                </a:solidFill>
                <a:latin typeface="Open Sans" pitchFamily="34" charset="0"/>
                <a:ea typeface="Open Sans" pitchFamily="34" charset="-122"/>
                <a:cs typeface="Open Sans" pitchFamily="34" charset="-120"/>
              </a:rPr>
              <a:t>Real-time updates and asset management with Firebase and Cloudinary.</a:t>
            </a:r>
            <a:endParaRPr lang="en-US" sz="1400" dirty="0"/>
          </a:p>
        </p:txBody>
      </p:sp>
      <p:sp>
        <p:nvSpPr>
          <p:cNvPr id="17" name="Rectangle 16">
            <a:extLst>
              <a:ext uri="{FF2B5EF4-FFF2-40B4-BE49-F238E27FC236}">
                <a16:creationId xmlns:a16="http://schemas.microsoft.com/office/drawing/2014/main" id="{2B654424-4374-D13F-4CAA-80DB1E832882}"/>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30461"/>
            <a:ext cx="12278439"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Project Description: Dual Role Functionality</a:t>
            </a:r>
            <a:endParaRPr lang="en-US" sz="4450" dirty="0"/>
          </a:p>
        </p:txBody>
      </p:sp>
      <p:pic>
        <p:nvPicPr>
          <p:cNvPr id="3" name="Image 0" descr="preencoded.png"/>
          <p:cNvPicPr>
            <a:picLocks noChangeAspect="1"/>
          </p:cNvPicPr>
          <p:nvPr/>
        </p:nvPicPr>
        <p:blipFill>
          <a:blip r:embed="rId3"/>
          <a:stretch>
            <a:fillRect/>
          </a:stretch>
        </p:blipFill>
        <p:spPr>
          <a:xfrm>
            <a:off x="793790" y="1992868"/>
            <a:ext cx="6521410" cy="907256"/>
          </a:xfrm>
          <a:prstGeom prst="rect">
            <a:avLst/>
          </a:prstGeom>
        </p:spPr>
      </p:pic>
      <p:sp>
        <p:nvSpPr>
          <p:cNvPr id="4" name="Text 1"/>
          <p:cNvSpPr/>
          <p:nvPr/>
        </p:nvSpPr>
        <p:spPr>
          <a:xfrm>
            <a:off x="1020604" y="312693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User Role</a:t>
            </a:r>
            <a:endParaRPr lang="en-US" sz="2200" dirty="0"/>
          </a:p>
        </p:txBody>
      </p:sp>
      <p:sp>
        <p:nvSpPr>
          <p:cNvPr id="5" name="Text 2"/>
          <p:cNvSpPr/>
          <p:nvPr/>
        </p:nvSpPr>
        <p:spPr>
          <a:xfrm>
            <a:off x="1020604" y="3617357"/>
            <a:ext cx="606778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Register/Login</a:t>
            </a:r>
            <a:endParaRPr lang="en-US" sz="1750" dirty="0"/>
          </a:p>
        </p:txBody>
      </p:sp>
      <p:sp>
        <p:nvSpPr>
          <p:cNvPr id="6" name="Text 3"/>
          <p:cNvSpPr/>
          <p:nvPr/>
        </p:nvSpPr>
        <p:spPr>
          <a:xfrm>
            <a:off x="1020604" y="4059555"/>
            <a:ext cx="606778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Browse routes &amp; buses</a:t>
            </a:r>
            <a:endParaRPr lang="en-US" sz="1750" dirty="0"/>
          </a:p>
        </p:txBody>
      </p:sp>
      <p:sp>
        <p:nvSpPr>
          <p:cNvPr id="7" name="Text 4"/>
          <p:cNvSpPr/>
          <p:nvPr/>
        </p:nvSpPr>
        <p:spPr>
          <a:xfrm>
            <a:off x="1020604" y="4501753"/>
            <a:ext cx="606778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View details, ratings, and fares</a:t>
            </a:r>
            <a:endParaRPr lang="en-US" sz="1750" dirty="0"/>
          </a:p>
        </p:txBody>
      </p:sp>
      <p:sp>
        <p:nvSpPr>
          <p:cNvPr id="8" name="Text 5"/>
          <p:cNvSpPr/>
          <p:nvPr/>
        </p:nvSpPr>
        <p:spPr>
          <a:xfrm>
            <a:off x="1020604" y="4943951"/>
            <a:ext cx="606778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Select seats &amp; book</a:t>
            </a:r>
            <a:endParaRPr lang="en-US" sz="1750" dirty="0"/>
          </a:p>
        </p:txBody>
      </p:sp>
      <p:sp>
        <p:nvSpPr>
          <p:cNvPr id="9" name="Text 6"/>
          <p:cNvSpPr/>
          <p:nvPr/>
        </p:nvSpPr>
        <p:spPr>
          <a:xfrm>
            <a:off x="1020604" y="5386149"/>
            <a:ext cx="606778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Make secure payments</a:t>
            </a:r>
            <a:endParaRPr lang="en-US" sz="1750" dirty="0"/>
          </a:p>
        </p:txBody>
      </p:sp>
      <p:sp>
        <p:nvSpPr>
          <p:cNvPr id="10" name="Text 7"/>
          <p:cNvSpPr/>
          <p:nvPr/>
        </p:nvSpPr>
        <p:spPr>
          <a:xfrm>
            <a:off x="1020604" y="5828348"/>
            <a:ext cx="606778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View &amp; download e-ticket</a:t>
            </a:r>
            <a:endParaRPr lang="en-US" sz="1750" dirty="0"/>
          </a:p>
        </p:txBody>
      </p:sp>
      <p:pic>
        <p:nvPicPr>
          <p:cNvPr id="11" name="Image 1" descr="preencoded.png"/>
          <p:cNvPicPr>
            <a:picLocks noChangeAspect="1"/>
          </p:cNvPicPr>
          <p:nvPr/>
        </p:nvPicPr>
        <p:blipFill>
          <a:blip r:embed="rId4"/>
          <a:stretch>
            <a:fillRect/>
          </a:stretch>
        </p:blipFill>
        <p:spPr>
          <a:xfrm>
            <a:off x="7315200" y="1992868"/>
            <a:ext cx="6521410" cy="907256"/>
          </a:xfrm>
          <a:prstGeom prst="rect">
            <a:avLst/>
          </a:prstGeom>
        </p:spPr>
      </p:pic>
      <p:sp>
        <p:nvSpPr>
          <p:cNvPr id="12" name="Text 8"/>
          <p:cNvSpPr/>
          <p:nvPr/>
        </p:nvSpPr>
        <p:spPr>
          <a:xfrm>
            <a:off x="7542014" y="312693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Admin Role</a:t>
            </a:r>
            <a:endParaRPr lang="en-US" sz="2200" dirty="0"/>
          </a:p>
        </p:txBody>
      </p:sp>
      <p:sp>
        <p:nvSpPr>
          <p:cNvPr id="13" name="Text 9"/>
          <p:cNvSpPr/>
          <p:nvPr/>
        </p:nvSpPr>
        <p:spPr>
          <a:xfrm>
            <a:off x="7542014" y="3617357"/>
            <a:ext cx="606778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Admin Login</a:t>
            </a:r>
            <a:endParaRPr lang="en-US" sz="1750" dirty="0"/>
          </a:p>
        </p:txBody>
      </p:sp>
      <p:sp>
        <p:nvSpPr>
          <p:cNvPr id="14" name="Text 10"/>
          <p:cNvSpPr/>
          <p:nvPr/>
        </p:nvSpPr>
        <p:spPr>
          <a:xfrm>
            <a:off x="7542014" y="4059555"/>
            <a:ext cx="606778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Manage routes (add, edit, delete)</a:t>
            </a:r>
            <a:endParaRPr lang="en-US" sz="1750" dirty="0"/>
          </a:p>
        </p:txBody>
      </p:sp>
      <p:sp>
        <p:nvSpPr>
          <p:cNvPr id="15" name="Text 11"/>
          <p:cNvSpPr/>
          <p:nvPr/>
        </p:nvSpPr>
        <p:spPr>
          <a:xfrm>
            <a:off x="7542014" y="4501753"/>
            <a:ext cx="606778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Add &amp; update bus details</a:t>
            </a:r>
            <a:endParaRPr lang="en-US" sz="1750" dirty="0"/>
          </a:p>
        </p:txBody>
      </p:sp>
      <p:sp>
        <p:nvSpPr>
          <p:cNvPr id="16" name="Text 12"/>
          <p:cNvSpPr/>
          <p:nvPr/>
        </p:nvSpPr>
        <p:spPr>
          <a:xfrm>
            <a:off x="7542014" y="4943951"/>
            <a:ext cx="606778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Monitor user bookings</a:t>
            </a:r>
            <a:endParaRPr lang="en-US" sz="1750" dirty="0"/>
          </a:p>
        </p:txBody>
      </p:sp>
      <p:sp>
        <p:nvSpPr>
          <p:cNvPr id="17" name="Text 13"/>
          <p:cNvSpPr/>
          <p:nvPr/>
        </p:nvSpPr>
        <p:spPr>
          <a:xfrm>
            <a:off x="793790" y="667321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This system ensures a highly responsive, secure, and user-friendly experience for travelers, while empowering administrators with comprehensive control.</a:t>
            </a:r>
            <a:endParaRPr lang="en-US" sz="1750" dirty="0"/>
          </a:p>
        </p:txBody>
      </p:sp>
      <p:sp>
        <p:nvSpPr>
          <p:cNvPr id="18" name="Rectangle 17">
            <a:extLst>
              <a:ext uri="{FF2B5EF4-FFF2-40B4-BE49-F238E27FC236}">
                <a16:creationId xmlns:a16="http://schemas.microsoft.com/office/drawing/2014/main" id="{19A82D2A-7B59-B17B-BC50-0E5E72E741F8}"/>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Rectangle 2">
            <a:extLst>
              <a:ext uri="{FF2B5EF4-FFF2-40B4-BE49-F238E27FC236}">
                <a16:creationId xmlns:a16="http://schemas.microsoft.com/office/drawing/2014/main" id="{CD0F6422-A05E-F058-3EE9-67D96CB078A4}"/>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7</a:t>
            </a:r>
          </a:p>
        </p:txBody>
      </p:sp>
      <p:sp>
        <p:nvSpPr>
          <p:cNvPr id="5" name="TextBox 4">
            <a:extLst>
              <a:ext uri="{FF2B5EF4-FFF2-40B4-BE49-F238E27FC236}">
                <a16:creationId xmlns:a16="http://schemas.microsoft.com/office/drawing/2014/main" id="{1C222EA2-BBD4-A53D-2952-FB8F5E51A62C}"/>
              </a:ext>
            </a:extLst>
          </p:cNvPr>
          <p:cNvSpPr txBox="1"/>
          <p:nvPr/>
        </p:nvSpPr>
        <p:spPr>
          <a:xfrm>
            <a:off x="3107267" y="131422"/>
            <a:ext cx="7320844" cy="523220"/>
          </a:xfrm>
          <a:prstGeom prst="rect">
            <a:avLst/>
          </a:prstGeom>
          <a:noFill/>
        </p:spPr>
        <p:txBody>
          <a:bodyPr wrap="square">
            <a:spAutoFit/>
          </a:bodyPr>
          <a:lstStyle/>
          <a:p>
            <a:pPr algn="ctr"/>
            <a:r>
              <a:rPr lang="en-IN" sz="2800">
                <a:effectLst/>
                <a:latin typeface="Open Sans" panose="020B0606030504020204" pitchFamily="34" charset="0"/>
                <a:ea typeface="Open Sans" panose="020B0606030504020204" pitchFamily="34" charset="0"/>
                <a:cs typeface="Open Sans" panose="020B0606030504020204" pitchFamily="34" charset="0"/>
              </a:rPr>
              <a:t>DFD Level 0</a:t>
            </a:r>
            <a:endParaRPr lang="en-IN" sz="280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3963DA10-F8AD-DF6D-A5A6-C6EA1588AF42}"/>
              </a:ext>
            </a:extLst>
          </p:cNvPr>
          <p:cNvPicPr>
            <a:picLocks noChangeAspect="1"/>
          </p:cNvPicPr>
          <p:nvPr/>
        </p:nvPicPr>
        <p:blipFill>
          <a:blip r:embed="rId3"/>
          <a:stretch>
            <a:fillRect/>
          </a:stretch>
        </p:blipFill>
        <p:spPr>
          <a:xfrm>
            <a:off x="2775656" y="1162756"/>
            <a:ext cx="8761588" cy="57008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50307" y="432435"/>
            <a:ext cx="9634895" cy="491371"/>
          </a:xfrm>
          <a:prstGeom prst="rect">
            <a:avLst/>
          </a:prstGeom>
          <a:noFill/>
          <a:ln/>
        </p:spPr>
        <p:txBody>
          <a:bodyPr wrap="none" lIns="0" tIns="0" rIns="0" bIns="0" rtlCol="0" anchor="t"/>
          <a:lstStyle/>
          <a:p>
            <a:pPr marL="0" indent="0" algn="l">
              <a:lnSpc>
                <a:spcPts val="3850"/>
              </a:lnSpc>
              <a:buNone/>
            </a:pPr>
            <a:r>
              <a:rPr lang="en-US" sz="3050" b="1" dirty="0">
                <a:solidFill>
                  <a:srgbClr val="403C4E"/>
                </a:solidFill>
                <a:latin typeface="Merriweather Bold" pitchFamily="34" charset="0"/>
                <a:ea typeface="Merriweather Bold" pitchFamily="34" charset="-122"/>
                <a:cs typeface="Merriweather Bold" pitchFamily="34" charset="-120"/>
              </a:rPr>
              <a:t>System Modules: Breaking Down the Architecture</a:t>
            </a:r>
            <a:endParaRPr lang="en-US" sz="3050" dirty="0"/>
          </a:p>
        </p:txBody>
      </p:sp>
      <p:sp>
        <p:nvSpPr>
          <p:cNvPr id="3" name="Text 1"/>
          <p:cNvSpPr/>
          <p:nvPr/>
        </p:nvSpPr>
        <p:spPr>
          <a:xfrm>
            <a:off x="550307" y="1316831"/>
            <a:ext cx="3145155" cy="393144"/>
          </a:xfrm>
          <a:prstGeom prst="rect">
            <a:avLst/>
          </a:prstGeom>
          <a:noFill/>
          <a:ln/>
        </p:spPr>
        <p:txBody>
          <a:bodyPr wrap="none" lIns="0" tIns="0" rIns="0" bIns="0" rtlCol="0" anchor="t"/>
          <a:lstStyle/>
          <a:p>
            <a:pPr marL="0" indent="0" algn="l">
              <a:lnSpc>
                <a:spcPts val="3050"/>
              </a:lnSpc>
              <a:buNone/>
            </a:pPr>
            <a:r>
              <a:rPr lang="en-US" sz="2450" b="1" dirty="0">
                <a:solidFill>
                  <a:srgbClr val="403C4E"/>
                </a:solidFill>
                <a:latin typeface="Merriweather Bold" pitchFamily="34" charset="0"/>
                <a:ea typeface="Merriweather Bold" pitchFamily="34" charset="-122"/>
                <a:cs typeface="Merriweather Bold" pitchFamily="34" charset="-120"/>
              </a:rPr>
              <a:t>Admin Modules</a:t>
            </a:r>
            <a:endParaRPr lang="en-US" sz="2450" dirty="0"/>
          </a:p>
        </p:txBody>
      </p:sp>
      <p:sp>
        <p:nvSpPr>
          <p:cNvPr id="4" name="Shape 2"/>
          <p:cNvSpPr/>
          <p:nvPr/>
        </p:nvSpPr>
        <p:spPr>
          <a:xfrm>
            <a:off x="550307" y="1886783"/>
            <a:ext cx="6573083" cy="3670935"/>
          </a:xfrm>
          <a:prstGeom prst="roundRect">
            <a:avLst>
              <a:gd name="adj" fmla="val 1799"/>
            </a:avLst>
          </a:prstGeom>
          <a:solidFill>
            <a:srgbClr val="FFD8CC"/>
          </a:solidFill>
          <a:ln w="7620">
            <a:solidFill>
              <a:srgbClr val="E5BEB2"/>
            </a:solidFill>
            <a:prstDash val="solid"/>
          </a:ln>
        </p:spPr>
      </p:sp>
      <p:sp>
        <p:nvSpPr>
          <p:cNvPr id="5" name="Shape 3"/>
          <p:cNvSpPr/>
          <p:nvPr/>
        </p:nvSpPr>
        <p:spPr>
          <a:xfrm>
            <a:off x="557927" y="1894403"/>
            <a:ext cx="6557843" cy="795933"/>
          </a:xfrm>
          <a:prstGeom prst="roundRect">
            <a:avLst>
              <a:gd name="adj" fmla="val 8298"/>
            </a:avLst>
          </a:prstGeom>
          <a:solidFill>
            <a:srgbClr val="FFDBC8"/>
          </a:solidFill>
          <a:ln/>
        </p:spPr>
      </p:sp>
      <p:sp>
        <p:nvSpPr>
          <p:cNvPr id="6" name="Text 4"/>
          <p:cNvSpPr/>
          <p:nvPr/>
        </p:nvSpPr>
        <p:spPr>
          <a:xfrm>
            <a:off x="715089" y="2051566"/>
            <a:ext cx="1965722" cy="2456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Admin Login</a:t>
            </a:r>
            <a:endParaRPr lang="en-US" sz="1500" dirty="0"/>
          </a:p>
        </p:txBody>
      </p:sp>
      <p:sp>
        <p:nvSpPr>
          <p:cNvPr id="7" name="Shape 5"/>
          <p:cNvSpPr/>
          <p:nvPr/>
        </p:nvSpPr>
        <p:spPr>
          <a:xfrm>
            <a:off x="557927" y="2690336"/>
            <a:ext cx="6557843" cy="1031915"/>
          </a:xfrm>
          <a:prstGeom prst="rect">
            <a:avLst/>
          </a:prstGeom>
          <a:solidFill>
            <a:srgbClr val="FFDBC8"/>
          </a:solidFill>
          <a:ln/>
        </p:spPr>
      </p:sp>
      <p:sp>
        <p:nvSpPr>
          <p:cNvPr id="8" name="Shape 6"/>
          <p:cNvSpPr/>
          <p:nvPr/>
        </p:nvSpPr>
        <p:spPr>
          <a:xfrm>
            <a:off x="557927" y="2690336"/>
            <a:ext cx="6557843" cy="22860"/>
          </a:xfrm>
          <a:prstGeom prst="roundRect">
            <a:avLst>
              <a:gd name="adj" fmla="val 288931"/>
            </a:avLst>
          </a:prstGeom>
          <a:solidFill>
            <a:srgbClr val="E5C1AE"/>
          </a:solidFill>
          <a:ln/>
        </p:spPr>
      </p:sp>
      <p:sp>
        <p:nvSpPr>
          <p:cNvPr id="9" name="Shape 7"/>
          <p:cNvSpPr/>
          <p:nvPr/>
        </p:nvSpPr>
        <p:spPr>
          <a:xfrm>
            <a:off x="3640217" y="2505194"/>
            <a:ext cx="393144" cy="393144"/>
          </a:xfrm>
          <a:prstGeom prst="roundRect">
            <a:avLst>
              <a:gd name="adj" fmla="val 16800"/>
            </a:avLst>
          </a:prstGeom>
          <a:solidFill>
            <a:srgbClr val="FFFFFF"/>
          </a:solidFill>
          <a:ln w="22860">
            <a:solidFill>
              <a:srgbClr val="E5C1AE"/>
            </a:solidFill>
            <a:prstDash val="solid"/>
          </a:ln>
        </p:spPr>
      </p:sp>
      <p:pic>
        <p:nvPicPr>
          <p:cNvPr id="10"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8443" y="2603421"/>
            <a:ext cx="196572" cy="196572"/>
          </a:xfrm>
          <a:prstGeom prst="rect">
            <a:avLst/>
          </a:prstGeom>
        </p:spPr>
      </p:pic>
      <p:sp>
        <p:nvSpPr>
          <p:cNvPr id="11" name="Text 8"/>
          <p:cNvSpPr/>
          <p:nvPr/>
        </p:nvSpPr>
        <p:spPr>
          <a:xfrm>
            <a:off x="715089" y="3083481"/>
            <a:ext cx="1965722" cy="2456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Add/Manage Route</a:t>
            </a:r>
            <a:endParaRPr lang="en-US" sz="1500" dirty="0"/>
          </a:p>
        </p:txBody>
      </p:sp>
      <p:sp>
        <p:nvSpPr>
          <p:cNvPr id="12" name="Shape 9"/>
          <p:cNvSpPr/>
          <p:nvPr/>
        </p:nvSpPr>
        <p:spPr>
          <a:xfrm>
            <a:off x="557927" y="3722251"/>
            <a:ext cx="6557843" cy="1031915"/>
          </a:xfrm>
          <a:prstGeom prst="rect">
            <a:avLst/>
          </a:prstGeom>
          <a:solidFill>
            <a:srgbClr val="FFDBC8"/>
          </a:solidFill>
          <a:ln/>
        </p:spPr>
      </p:sp>
      <p:sp>
        <p:nvSpPr>
          <p:cNvPr id="13" name="Shape 10"/>
          <p:cNvSpPr/>
          <p:nvPr/>
        </p:nvSpPr>
        <p:spPr>
          <a:xfrm>
            <a:off x="557927" y="3722251"/>
            <a:ext cx="6557843" cy="22860"/>
          </a:xfrm>
          <a:prstGeom prst="roundRect">
            <a:avLst>
              <a:gd name="adj" fmla="val 288931"/>
            </a:avLst>
          </a:prstGeom>
          <a:solidFill>
            <a:srgbClr val="E5C1AE"/>
          </a:solidFill>
          <a:ln/>
        </p:spPr>
      </p:sp>
      <p:sp>
        <p:nvSpPr>
          <p:cNvPr id="14" name="Shape 11"/>
          <p:cNvSpPr/>
          <p:nvPr/>
        </p:nvSpPr>
        <p:spPr>
          <a:xfrm>
            <a:off x="3640217" y="3537109"/>
            <a:ext cx="393144" cy="393144"/>
          </a:xfrm>
          <a:prstGeom prst="roundRect">
            <a:avLst>
              <a:gd name="adj" fmla="val 16800"/>
            </a:avLst>
          </a:prstGeom>
          <a:solidFill>
            <a:srgbClr val="FFFFFF"/>
          </a:solidFill>
          <a:ln w="22860">
            <a:solidFill>
              <a:srgbClr val="E5C1AE"/>
            </a:solidFill>
            <a:prstDash val="solid"/>
          </a:ln>
        </p:spPr>
      </p:sp>
      <p:pic>
        <p:nvPicPr>
          <p:cNvPr id="15"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38443" y="3635335"/>
            <a:ext cx="196572" cy="196572"/>
          </a:xfrm>
          <a:prstGeom prst="rect">
            <a:avLst/>
          </a:prstGeom>
        </p:spPr>
      </p:pic>
      <p:sp>
        <p:nvSpPr>
          <p:cNvPr id="16" name="Text 12"/>
          <p:cNvSpPr/>
          <p:nvPr/>
        </p:nvSpPr>
        <p:spPr>
          <a:xfrm>
            <a:off x="715089" y="4115395"/>
            <a:ext cx="1965722" cy="2456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Add/Manage Bus</a:t>
            </a:r>
            <a:endParaRPr lang="en-US" sz="1500" dirty="0"/>
          </a:p>
        </p:txBody>
      </p:sp>
      <p:sp>
        <p:nvSpPr>
          <p:cNvPr id="17" name="Shape 13"/>
          <p:cNvSpPr/>
          <p:nvPr/>
        </p:nvSpPr>
        <p:spPr>
          <a:xfrm>
            <a:off x="557927" y="4754166"/>
            <a:ext cx="6557843" cy="795933"/>
          </a:xfrm>
          <a:prstGeom prst="rect">
            <a:avLst/>
          </a:prstGeom>
          <a:solidFill>
            <a:srgbClr val="FFDBC8"/>
          </a:solidFill>
          <a:ln/>
        </p:spPr>
      </p:sp>
      <p:sp>
        <p:nvSpPr>
          <p:cNvPr id="18" name="Shape 14"/>
          <p:cNvSpPr/>
          <p:nvPr/>
        </p:nvSpPr>
        <p:spPr>
          <a:xfrm>
            <a:off x="557927" y="4754166"/>
            <a:ext cx="6557843" cy="22860"/>
          </a:xfrm>
          <a:prstGeom prst="roundRect">
            <a:avLst>
              <a:gd name="adj" fmla="val 288931"/>
            </a:avLst>
          </a:prstGeom>
          <a:solidFill>
            <a:srgbClr val="E5C1AE"/>
          </a:solidFill>
          <a:ln/>
        </p:spPr>
      </p:sp>
      <p:sp>
        <p:nvSpPr>
          <p:cNvPr id="19" name="Shape 15"/>
          <p:cNvSpPr/>
          <p:nvPr/>
        </p:nvSpPr>
        <p:spPr>
          <a:xfrm>
            <a:off x="3640217" y="4569023"/>
            <a:ext cx="393144" cy="393144"/>
          </a:xfrm>
          <a:prstGeom prst="roundRect">
            <a:avLst>
              <a:gd name="adj" fmla="val 16800"/>
            </a:avLst>
          </a:prstGeom>
          <a:solidFill>
            <a:srgbClr val="FFFFFF"/>
          </a:solidFill>
          <a:ln w="22860">
            <a:solidFill>
              <a:srgbClr val="E5C1AE"/>
            </a:solidFill>
            <a:prstDash val="solid"/>
          </a:ln>
        </p:spPr>
      </p:sp>
      <p:pic>
        <p:nvPicPr>
          <p:cNvPr id="2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8443" y="4667250"/>
            <a:ext cx="196572" cy="196572"/>
          </a:xfrm>
          <a:prstGeom prst="rect">
            <a:avLst/>
          </a:prstGeom>
        </p:spPr>
      </p:pic>
      <p:sp>
        <p:nvSpPr>
          <p:cNvPr id="21" name="Text 16"/>
          <p:cNvSpPr/>
          <p:nvPr/>
        </p:nvSpPr>
        <p:spPr>
          <a:xfrm>
            <a:off x="715089" y="5147310"/>
            <a:ext cx="1965722" cy="2456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View User Bookings</a:t>
            </a:r>
            <a:endParaRPr lang="en-US" sz="1500" dirty="0"/>
          </a:p>
        </p:txBody>
      </p:sp>
      <p:sp>
        <p:nvSpPr>
          <p:cNvPr id="22" name="Text 17"/>
          <p:cNvSpPr/>
          <p:nvPr/>
        </p:nvSpPr>
        <p:spPr>
          <a:xfrm>
            <a:off x="7514630" y="1316831"/>
            <a:ext cx="3145155" cy="393144"/>
          </a:xfrm>
          <a:prstGeom prst="rect">
            <a:avLst/>
          </a:prstGeom>
          <a:noFill/>
          <a:ln/>
        </p:spPr>
        <p:txBody>
          <a:bodyPr wrap="none" lIns="0" tIns="0" rIns="0" bIns="0" rtlCol="0" anchor="t"/>
          <a:lstStyle/>
          <a:p>
            <a:pPr marL="0" indent="0" algn="l">
              <a:lnSpc>
                <a:spcPts val="3050"/>
              </a:lnSpc>
              <a:buNone/>
            </a:pPr>
            <a:r>
              <a:rPr lang="en-US" sz="2450" b="1" dirty="0">
                <a:solidFill>
                  <a:srgbClr val="403C4E"/>
                </a:solidFill>
                <a:latin typeface="Merriweather Bold" pitchFamily="34" charset="0"/>
                <a:ea typeface="Merriweather Bold" pitchFamily="34" charset="-122"/>
                <a:cs typeface="Merriweather Bold" pitchFamily="34" charset="-120"/>
              </a:rPr>
              <a:t>User Modules</a:t>
            </a:r>
            <a:endParaRPr lang="en-US" sz="2450" dirty="0"/>
          </a:p>
        </p:txBody>
      </p:sp>
      <p:sp>
        <p:nvSpPr>
          <p:cNvPr id="23" name="Shape 18"/>
          <p:cNvSpPr/>
          <p:nvPr/>
        </p:nvSpPr>
        <p:spPr>
          <a:xfrm>
            <a:off x="7514630" y="1886783"/>
            <a:ext cx="6573083" cy="5734764"/>
          </a:xfrm>
          <a:prstGeom prst="roundRect">
            <a:avLst>
              <a:gd name="adj" fmla="val 1152"/>
            </a:avLst>
          </a:prstGeom>
          <a:solidFill>
            <a:srgbClr val="FFD8CC"/>
          </a:solidFill>
          <a:ln w="7620">
            <a:solidFill>
              <a:srgbClr val="E5BEB2"/>
            </a:solidFill>
            <a:prstDash val="solid"/>
          </a:ln>
        </p:spPr>
      </p:sp>
      <p:sp>
        <p:nvSpPr>
          <p:cNvPr id="24" name="Shape 19"/>
          <p:cNvSpPr/>
          <p:nvPr/>
        </p:nvSpPr>
        <p:spPr>
          <a:xfrm>
            <a:off x="7522250" y="1894403"/>
            <a:ext cx="6557843" cy="795933"/>
          </a:xfrm>
          <a:prstGeom prst="roundRect">
            <a:avLst>
              <a:gd name="adj" fmla="val 8298"/>
            </a:avLst>
          </a:prstGeom>
          <a:solidFill>
            <a:srgbClr val="FFEDBF"/>
          </a:solidFill>
          <a:ln/>
        </p:spPr>
      </p:sp>
      <p:sp>
        <p:nvSpPr>
          <p:cNvPr id="25" name="Text 20"/>
          <p:cNvSpPr/>
          <p:nvPr/>
        </p:nvSpPr>
        <p:spPr>
          <a:xfrm>
            <a:off x="7679412" y="2051566"/>
            <a:ext cx="1965722" cy="2456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Signup / Login</a:t>
            </a:r>
            <a:endParaRPr lang="en-US" sz="1500" dirty="0"/>
          </a:p>
        </p:txBody>
      </p:sp>
      <p:sp>
        <p:nvSpPr>
          <p:cNvPr id="26" name="Shape 21"/>
          <p:cNvSpPr/>
          <p:nvPr/>
        </p:nvSpPr>
        <p:spPr>
          <a:xfrm>
            <a:off x="7522250" y="2690336"/>
            <a:ext cx="6557843" cy="1031915"/>
          </a:xfrm>
          <a:prstGeom prst="rect">
            <a:avLst/>
          </a:prstGeom>
          <a:solidFill>
            <a:srgbClr val="FFEDBF"/>
          </a:solidFill>
          <a:ln/>
        </p:spPr>
      </p:sp>
      <p:sp>
        <p:nvSpPr>
          <p:cNvPr id="27" name="Shape 22"/>
          <p:cNvSpPr/>
          <p:nvPr/>
        </p:nvSpPr>
        <p:spPr>
          <a:xfrm>
            <a:off x="7522250" y="2690336"/>
            <a:ext cx="6557843" cy="22860"/>
          </a:xfrm>
          <a:prstGeom prst="roundRect">
            <a:avLst>
              <a:gd name="adj" fmla="val 288931"/>
            </a:avLst>
          </a:prstGeom>
          <a:solidFill>
            <a:srgbClr val="E5D3A5"/>
          </a:solidFill>
          <a:ln/>
        </p:spPr>
      </p:sp>
      <p:sp>
        <p:nvSpPr>
          <p:cNvPr id="28" name="Shape 23"/>
          <p:cNvSpPr/>
          <p:nvPr/>
        </p:nvSpPr>
        <p:spPr>
          <a:xfrm>
            <a:off x="10604540" y="2505194"/>
            <a:ext cx="393144" cy="393144"/>
          </a:xfrm>
          <a:prstGeom prst="roundRect">
            <a:avLst>
              <a:gd name="adj" fmla="val 16800"/>
            </a:avLst>
          </a:prstGeom>
          <a:solidFill>
            <a:srgbClr val="FFFFFF"/>
          </a:solidFill>
          <a:ln w="22860">
            <a:solidFill>
              <a:srgbClr val="E5D3A5"/>
            </a:solidFill>
            <a:prstDash val="solid"/>
          </a:ln>
        </p:spPr>
      </p:sp>
      <p:pic>
        <p:nvPicPr>
          <p:cNvPr id="2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02766" y="2603421"/>
            <a:ext cx="196572" cy="196572"/>
          </a:xfrm>
          <a:prstGeom prst="rect">
            <a:avLst/>
          </a:prstGeom>
        </p:spPr>
      </p:pic>
      <p:sp>
        <p:nvSpPr>
          <p:cNvPr id="30" name="Text 24"/>
          <p:cNvSpPr/>
          <p:nvPr/>
        </p:nvSpPr>
        <p:spPr>
          <a:xfrm>
            <a:off x="7679412" y="3083481"/>
            <a:ext cx="1965722" cy="2456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View Routes/Buses</a:t>
            </a:r>
            <a:endParaRPr lang="en-US" sz="1500" dirty="0"/>
          </a:p>
        </p:txBody>
      </p:sp>
      <p:sp>
        <p:nvSpPr>
          <p:cNvPr id="31" name="Shape 25"/>
          <p:cNvSpPr/>
          <p:nvPr/>
        </p:nvSpPr>
        <p:spPr>
          <a:xfrm>
            <a:off x="7522250" y="3722251"/>
            <a:ext cx="6557843" cy="1031915"/>
          </a:xfrm>
          <a:prstGeom prst="rect">
            <a:avLst/>
          </a:prstGeom>
          <a:solidFill>
            <a:srgbClr val="FFEDBF"/>
          </a:solidFill>
          <a:ln/>
        </p:spPr>
      </p:sp>
      <p:sp>
        <p:nvSpPr>
          <p:cNvPr id="32" name="Shape 26"/>
          <p:cNvSpPr/>
          <p:nvPr/>
        </p:nvSpPr>
        <p:spPr>
          <a:xfrm>
            <a:off x="7522250" y="3722251"/>
            <a:ext cx="6557843" cy="22860"/>
          </a:xfrm>
          <a:prstGeom prst="roundRect">
            <a:avLst>
              <a:gd name="adj" fmla="val 288931"/>
            </a:avLst>
          </a:prstGeom>
          <a:solidFill>
            <a:srgbClr val="E5D3A5"/>
          </a:solidFill>
          <a:ln/>
        </p:spPr>
      </p:sp>
      <p:sp>
        <p:nvSpPr>
          <p:cNvPr id="33" name="Shape 27"/>
          <p:cNvSpPr/>
          <p:nvPr/>
        </p:nvSpPr>
        <p:spPr>
          <a:xfrm>
            <a:off x="10604540" y="3537109"/>
            <a:ext cx="393144" cy="393144"/>
          </a:xfrm>
          <a:prstGeom prst="roundRect">
            <a:avLst>
              <a:gd name="adj" fmla="val 16800"/>
            </a:avLst>
          </a:prstGeom>
          <a:solidFill>
            <a:srgbClr val="FFFFFF"/>
          </a:solidFill>
          <a:ln w="22860">
            <a:solidFill>
              <a:srgbClr val="E5D3A5"/>
            </a:solidFill>
            <a:prstDash val="solid"/>
          </a:ln>
        </p:spPr>
      </p:sp>
      <p:pic>
        <p:nvPicPr>
          <p:cNvPr id="34"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02766" y="3635335"/>
            <a:ext cx="196572" cy="196572"/>
          </a:xfrm>
          <a:prstGeom prst="rect">
            <a:avLst/>
          </a:prstGeom>
        </p:spPr>
      </p:pic>
      <p:sp>
        <p:nvSpPr>
          <p:cNvPr id="35" name="Text 28"/>
          <p:cNvSpPr/>
          <p:nvPr/>
        </p:nvSpPr>
        <p:spPr>
          <a:xfrm>
            <a:off x="7679412" y="4115395"/>
            <a:ext cx="1965722" cy="2456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Rate Buses</a:t>
            </a:r>
            <a:endParaRPr lang="en-US" sz="1500" dirty="0"/>
          </a:p>
        </p:txBody>
      </p:sp>
      <p:sp>
        <p:nvSpPr>
          <p:cNvPr id="36" name="Shape 29"/>
          <p:cNvSpPr/>
          <p:nvPr/>
        </p:nvSpPr>
        <p:spPr>
          <a:xfrm>
            <a:off x="7522250" y="4754166"/>
            <a:ext cx="6557843" cy="1031915"/>
          </a:xfrm>
          <a:prstGeom prst="rect">
            <a:avLst/>
          </a:prstGeom>
          <a:solidFill>
            <a:srgbClr val="FFEDBF"/>
          </a:solidFill>
          <a:ln/>
        </p:spPr>
      </p:sp>
      <p:sp>
        <p:nvSpPr>
          <p:cNvPr id="37" name="Shape 30"/>
          <p:cNvSpPr/>
          <p:nvPr/>
        </p:nvSpPr>
        <p:spPr>
          <a:xfrm>
            <a:off x="7522250" y="4754166"/>
            <a:ext cx="6557843" cy="22860"/>
          </a:xfrm>
          <a:prstGeom prst="roundRect">
            <a:avLst>
              <a:gd name="adj" fmla="val 288931"/>
            </a:avLst>
          </a:prstGeom>
          <a:solidFill>
            <a:srgbClr val="E5D3A5"/>
          </a:solidFill>
          <a:ln/>
        </p:spPr>
      </p:sp>
      <p:sp>
        <p:nvSpPr>
          <p:cNvPr id="38" name="Shape 31"/>
          <p:cNvSpPr/>
          <p:nvPr/>
        </p:nvSpPr>
        <p:spPr>
          <a:xfrm>
            <a:off x="10604540" y="4569023"/>
            <a:ext cx="393144" cy="393144"/>
          </a:xfrm>
          <a:prstGeom prst="roundRect">
            <a:avLst>
              <a:gd name="adj" fmla="val 16800"/>
            </a:avLst>
          </a:prstGeom>
          <a:solidFill>
            <a:srgbClr val="FFFFFF"/>
          </a:solidFill>
          <a:ln w="22860">
            <a:solidFill>
              <a:srgbClr val="E5D3A5"/>
            </a:solidFill>
            <a:prstDash val="solid"/>
          </a:ln>
        </p:spPr>
      </p:sp>
      <p:pic>
        <p:nvPicPr>
          <p:cNvPr id="3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02766" y="4667250"/>
            <a:ext cx="196572" cy="196572"/>
          </a:xfrm>
          <a:prstGeom prst="rect">
            <a:avLst/>
          </a:prstGeom>
        </p:spPr>
      </p:pic>
      <p:sp>
        <p:nvSpPr>
          <p:cNvPr id="40" name="Text 32"/>
          <p:cNvSpPr/>
          <p:nvPr/>
        </p:nvSpPr>
        <p:spPr>
          <a:xfrm>
            <a:off x="7679412" y="5147310"/>
            <a:ext cx="1965722" cy="2456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Select Seats</a:t>
            </a:r>
            <a:endParaRPr lang="en-US" sz="1500" dirty="0"/>
          </a:p>
        </p:txBody>
      </p:sp>
      <p:sp>
        <p:nvSpPr>
          <p:cNvPr id="41" name="Shape 33"/>
          <p:cNvSpPr/>
          <p:nvPr/>
        </p:nvSpPr>
        <p:spPr>
          <a:xfrm>
            <a:off x="7522250" y="5786080"/>
            <a:ext cx="6557843" cy="1031915"/>
          </a:xfrm>
          <a:prstGeom prst="rect">
            <a:avLst/>
          </a:prstGeom>
          <a:solidFill>
            <a:srgbClr val="FFEDBF"/>
          </a:solidFill>
          <a:ln/>
        </p:spPr>
      </p:sp>
      <p:sp>
        <p:nvSpPr>
          <p:cNvPr id="42" name="Shape 34"/>
          <p:cNvSpPr/>
          <p:nvPr/>
        </p:nvSpPr>
        <p:spPr>
          <a:xfrm>
            <a:off x="7522250" y="5786080"/>
            <a:ext cx="6557843" cy="22860"/>
          </a:xfrm>
          <a:prstGeom prst="roundRect">
            <a:avLst>
              <a:gd name="adj" fmla="val 288931"/>
            </a:avLst>
          </a:prstGeom>
          <a:solidFill>
            <a:srgbClr val="E5D3A5"/>
          </a:solidFill>
          <a:ln/>
        </p:spPr>
      </p:sp>
      <p:sp>
        <p:nvSpPr>
          <p:cNvPr id="43" name="Shape 35"/>
          <p:cNvSpPr/>
          <p:nvPr/>
        </p:nvSpPr>
        <p:spPr>
          <a:xfrm>
            <a:off x="10604540" y="5600938"/>
            <a:ext cx="393144" cy="393144"/>
          </a:xfrm>
          <a:prstGeom prst="roundRect">
            <a:avLst>
              <a:gd name="adj" fmla="val 16800"/>
            </a:avLst>
          </a:prstGeom>
          <a:solidFill>
            <a:srgbClr val="FFFFFF"/>
          </a:solidFill>
          <a:ln w="22860">
            <a:solidFill>
              <a:srgbClr val="E5D3A5"/>
            </a:solidFill>
            <a:prstDash val="solid"/>
          </a:ln>
        </p:spPr>
      </p:sp>
      <p:pic>
        <p:nvPicPr>
          <p:cNvPr id="44"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02766" y="5699165"/>
            <a:ext cx="196572" cy="196572"/>
          </a:xfrm>
          <a:prstGeom prst="rect">
            <a:avLst/>
          </a:prstGeom>
        </p:spPr>
      </p:pic>
      <p:sp>
        <p:nvSpPr>
          <p:cNvPr id="45" name="Text 36"/>
          <p:cNvSpPr/>
          <p:nvPr/>
        </p:nvSpPr>
        <p:spPr>
          <a:xfrm>
            <a:off x="7679412" y="6179225"/>
            <a:ext cx="1965722" cy="2456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Booking &amp; Payment</a:t>
            </a:r>
            <a:endParaRPr lang="en-US" sz="1500" dirty="0"/>
          </a:p>
        </p:txBody>
      </p:sp>
      <p:sp>
        <p:nvSpPr>
          <p:cNvPr id="46" name="Shape 37"/>
          <p:cNvSpPr/>
          <p:nvPr/>
        </p:nvSpPr>
        <p:spPr>
          <a:xfrm>
            <a:off x="7522250" y="6817995"/>
            <a:ext cx="6557843" cy="795933"/>
          </a:xfrm>
          <a:prstGeom prst="rect">
            <a:avLst/>
          </a:prstGeom>
          <a:solidFill>
            <a:srgbClr val="FFEDBF"/>
          </a:solidFill>
          <a:ln/>
        </p:spPr>
      </p:sp>
      <p:sp>
        <p:nvSpPr>
          <p:cNvPr id="47" name="Shape 38"/>
          <p:cNvSpPr/>
          <p:nvPr/>
        </p:nvSpPr>
        <p:spPr>
          <a:xfrm>
            <a:off x="7522250" y="6817995"/>
            <a:ext cx="6557843" cy="22860"/>
          </a:xfrm>
          <a:prstGeom prst="roundRect">
            <a:avLst>
              <a:gd name="adj" fmla="val 288931"/>
            </a:avLst>
          </a:prstGeom>
          <a:solidFill>
            <a:srgbClr val="E5D3A5"/>
          </a:solidFill>
          <a:ln/>
        </p:spPr>
      </p:sp>
      <p:sp>
        <p:nvSpPr>
          <p:cNvPr id="48" name="Shape 39"/>
          <p:cNvSpPr/>
          <p:nvPr/>
        </p:nvSpPr>
        <p:spPr>
          <a:xfrm>
            <a:off x="10604540" y="6632853"/>
            <a:ext cx="393144" cy="393144"/>
          </a:xfrm>
          <a:prstGeom prst="roundRect">
            <a:avLst>
              <a:gd name="adj" fmla="val 16800"/>
            </a:avLst>
          </a:prstGeom>
          <a:solidFill>
            <a:srgbClr val="FFFFFF"/>
          </a:solidFill>
          <a:ln w="22860">
            <a:solidFill>
              <a:srgbClr val="E5D3A5"/>
            </a:solidFill>
            <a:prstDash val="solid"/>
          </a:ln>
        </p:spPr>
      </p:sp>
      <p:pic>
        <p:nvPicPr>
          <p:cNvPr id="49" name="Image 7"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02766" y="6731079"/>
            <a:ext cx="196572" cy="196572"/>
          </a:xfrm>
          <a:prstGeom prst="rect">
            <a:avLst/>
          </a:prstGeom>
        </p:spPr>
      </p:pic>
      <p:sp>
        <p:nvSpPr>
          <p:cNvPr id="50" name="Text 40"/>
          <p:cNvSpPr/>
          <p:nvPr/>
        </p:nvSpPr>
        <p:spPr>
          <a:xfrm>
            <a:off x="7679412" y="7211139"/>
            <a:ext cx="1965722" cy="2456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View Ticket</a:t>
            </a:r>
            <a:endParaRPr lang="en-US" sz="1500" dirty="0"/>
          </a:p>
        </p:txBody>
      </p:sp>
      <p:sp>
        <p:nvSpPr>
          <p:cNvPr id="51" name="Rectangle 50">
            <a:extLst>
              <a:ext uri="{FF2B5EF4-FFF2-40B4-BE49-F238E27FC236}">
                <a16:creationId xmlns:a16="http://schemas.microsoft.com/office/drawing/2014/main" id="{67821421-A139-BFBD-0880-DC8B7CADA007}"/>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Rectangle 2">
            <a:extLst>
              <a:ext uri="{FF2B5EF4-FFF2-40B4-BE49-F238E27FC236}">
                <a16:creationId xmlns:a16="http://schemas.microsoft.com/office/drawing/2014/main" id="{C1FCF865-178B-D132-543D-B9AA5EE16264}"/>
              </a:ext>
            </a:extLst>
          </p:cNvPr>
          <p:cNvSpPr/>
          <p:nvPr/>
        </p:nvSpPr>
        <p:spPr>
          <a:xfrm>
            <a:off x="12812889" y="7710311"/>
            <a:ext cx="1817511" cy="519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t>9</a:t>
            </a:r>
          </a:p>
        </p:txBody>
      </p:sp>
      <p:sp>
        <p:nvSpPr>
          <p:cNvPr id="7" name="TextBox 6">
            <a:extLst>
              <a:ext uri="{FF2B5EF4-FFF2-40B4-BE49-F238E27FC236}">
                <a16:creationId xmlns:a16="http://schemas.microsoft.com/office/drawing/2014/main" id="{97413090-19A5-FE32-837A-4686A2CA9515}"/>
              </a:ext>
            </a:extLst>
          </p:cNvPr>
          <p:cNvSpPr txBox="1"/>
          <p:nvPr/>
        </p:nvSpPr>
        <p:spPr>
          <a:xfrm>
            <a:off x="3654778" y="345911"/>
            <a:ext cx="7320844" cy="461665"/>
          </a:xfrm>
          <a:prstGeom prst="rect">
            <a:avLst/>
          </a:prstGeom>
          <a:noFill/>
        </p:spPr>
        <p:txBody>
          <a:bodyPr wrap="square">
            <a:spAutoFit/>
          </a:bodyPr>
          <a:lstStyle/>
          <a:p>
            <a:pPr algn="ctr"/>
            <a:r>
              <a:rPr lang="en-US" sz="2400" b="1">
                <a:solidFill>
                  <a:srgbClr val="403C4E"/>
                </a:solidFill>
                <a:latin typeface="Times New Roman" panose="02020603050405020304" pitchFamily="18" charset="0"/>
                <a:ea typeface="Open Sans" pitchFamily="34" charset="-122"/>
                <a:cs typeface="Times New Roman" panose="02020603050405020304" pitchFamily="18" charset="0"/>
              </a:rPr>
              <a:t>ScreenShots Of User Pannel</a:t>
            </a:r>
            <a:endParaRPr lang="en-IN" sz="2400" b="1"/>
          </a:p>
        </p:txBody>
      </p:sp>
      <p:pic>
        <p:nvPicPr>
          <p:cNvPr id="9" name="Picture 8">
            <a:extLst>
              <a:ext uri="{FF2B5EF4-FFF2-40B4-BE49-F238E27FC236}">
                <a16:creationId xmlns:a16="http://schemas.microsoft.com/office/drawing/2014/main" id="{197FFECD-3E2A-C7EF-AF01-06943521ACC4}"/>
              </a:ext>
            </a:extLst>
          </p:cNvPr>
          <p:cNvPicPr>
            <a:picLocks noChangeAspect="1"/>
          </p:cNvPicPr>
          <p:nvPr/>
        </p:nvPicPr>
        <p:blipFill>
          <a:blip r:embed="rId3"/>
          <a:stretch>
            <a:fillRect/>
          </a:stretch>
        </p:blipFill>
        <p:spPr>
          <a:xfrm>
            <a:off x="793790" y="891260"/>
            <a:ext cx="13147988" cy="64470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923</Words>
  <Application>Microsoft Office PowerPoint</Application>
  <PresentationFormat>Custom</PresentationFormat>
  <Paragraphs>138</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Merriweather Bold</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Abhinav Bhardwaj</dc:creator>
  <cp:lastModifiedBy>Abhinav Bhardwaj</cp:lastModifiedBy>
  <cp:revision>2</cp:revision>
  <dcterms:created xsi:type="dcterms:W3CDTF">2025-12-01T14:51:02Z</dcterms:created>
  <dcterms:modified xsi:type="dcterms:W3CDTF">2025-12-01T21:11:28Z</dcterms:modified>
</cp:coreProperties>
</file>